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 id="2147484043" r:id="rId2"/>
  </p:sldMasterIdLst>
  <p:notesMasterIdLst>
    <p:notesMasterId r:id="rId23"/>
  </p:notesMasterIdLst>
  <p:sldIdLst>
    <p:sldId id="681" r:id="rId3"/>
    <p:sldId id="617" r:id="rId4"/>
    <p:sldId id="628" r:id="rId5"/>
    <p:sldId id="634" r:id="rId6"/>
    <p:sldId id="644" r:id="rId7"/>
    <p:sldId id="585" r:id="rId8"/>
    <p:sldId id="646" r:id="rId9"/>
    <p:sldId id="640" r:id="rId10"/>
    <p:sldId id="631" r:id="rId11"/>
    <p:sldId id="632" r:id="rId12"/>
    <p:sldId id="633" r:id="rId13"/>
    <p:sldId id="606" r:id="rId14"/>
    <p:sldId id="668" r:id="rId15"/>
    <p:sldId id="683" r:id="rId16"/>
    <p:sldId id="671" r:id="rId17"/>
    <p:sldId id="648" r:id="rId18"/>
    <p:sldId id="682" r:id="rId19"/>
    <p:sldId id="672" r:id="rId20"/>
    <p:sldId id="592" r:id="rId21"/>
    <p:sldId id="584" r:id="rId22"/>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NS" initials="ZN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008000"/>
    <a:srgbClr val="0066CC"/>
    <a:srgbClr val="660066"/>
    <a:srgbClr val="FF0000"/>
    <a:srgbClr val="CC3300"/>
    <a:srgbClr val="00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838" autoAdjust="0"/>
    <p:restoredTop sz="76095" autoAdjust="0"/>
  </p:normalViewPr>
  <p:slideViewPr>
    <p:cSldViewPr>
      <p:cViewPr varScale="1">
        <p:scale>
          <a:sx n="156" d="100"/>
          <a:sy n="156" d="100"/>
        </p:scale>
        <p:origin x="1396" y="108"/>
      </p:cViewPr>
      <p:guideLst>
        <p:guide orient="horz" pos="2160"/>
        <p:guide pos="3840"/>
        <p:guide pos="3120"/>
      </p:guideLst>
    </p:cSldViewPr>
  </p:slideViewPr>
  <p:outlineViewPr>
    <p:cViewPr>
      <p:scale>
        <a:sx n="33" d="100"/>
        <a:sy n="33" d="100"/>
      </p:scale>
      <p:origin x="0" y="1260"/>
    </p:cViewPr>
  </p:outlineViewPr>
  <p:notesTextViewPr>
    <p:cViewPr>
      <p:scale>
        <a:sx n="1" d="1"/>
        <a:sy n="1" d="1"/>
      </p:scale>
      <p:origin x="0" y="0"/>
    </p:cViewPr>
  </p:notesTextViewPr>
  <p:sorterViewPr>
    <p:cViewPr>
      <p:scale>
        <a:sx n="97" d="100"/>
        <a:sy n="97"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806DA-72DF-4070-9461-3F0F5901FC5A}" type="datetimeFigureOut">
              <a:rPr lang="tr-TR" smtClean="0"/>
              <a:pPr/>
              <a:t>6.03.2025</a:t>
            </a:fld>
            <a:endParaRPr lang="tr-TR"/>
          </a:p>
        </p:txBody>
      </p:sp>
      <p:sp>
        <p:nvSpPr>
          <p:cNvPr id="4" name="Slayt Görüntüsü Yer Tutucus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6AE81-EFD7-4747-8597-A02BF99FC25D}" type="slidenum">
              <a:rPr lang="tr-TR" smtClean="0"/>
              <a:pPr/>
              <a:t>‹#›</a:t>
            </a:fld>
            <a:endParaRPr lang="tr-TR"/>
          </a:p>
        </p:txBody>
      </p:sp>
    </p:spTree>
    <p:extLst>
      <p:ext uri="{BB962C8B-B14F-4D97-AF65-F5344CB8AC3E}">
        <p14:creationId xmlns:p14="http://schemas.microsoft.com/office/powerpoint/2010/main" val="67052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b="1" dirty="0"/>
              <a:t>Bu eğitimi</a:t>
            </a:r>
            <a:r>
              <a:rPr lang="tr-TR" b="1" baseline="0" dirty="0"/>
              <a:t> neden yapıyoruz?</a:t>
            </a:r>
          </a:p>
          <a:p>
            <a:pPr algn="just"/>
            <a:r>
              <a:rPr lang="tr-TR" dirty="0"/>
              <a:t>Toplumsal cinsiyet eşitliğine</a:t>
            </a:r>
            <a:r>
              <a:rPr lang="tr-TR" baseline="0" dirty="0"/>
              <a:t> ilişkin farkındalık geliştirmek, kendi hayatlarımızda, sendikamızda ve toplumda toplumsal cinsiyet eşitliğini sağlama yolunda adım atmak. Sendikamızın tüm çalışmalarının toplumsal cinsiyet perspektifi ile yürütmesine etki etmek. Bütün bunları, kadın  mücadelesi çerçevesinde ve kendi özgün, özerk örgütlenmemiz aracılığıyla yapmak amacındayız.</a:t>
            </a:r>
          </a:p>
          <a:p>
            <a:pPr algn="just"/>
            <a:r>
              <a:rPr lang="tr-TR" baseline="0" dirty="0"/>
              <a:t>Bunun ilk adımlarından biri cinsiyet eşitsizliğinin ne anlama geldiğini sorgulamaktır. Bu sorgulamayı mümkün kılan ve aslında halihazırda da üzerine tartışmalar yürütülen “toplumsal cinsiyet” kavramı ile yapacağız. Bununla bağlantılı olarak “toplumsal cinsiyet eşitsizliği” ve “toplumsal cinsiyet eşitliği” ve yine bu eşitsizliği görünür kılan ve anlamamızı kolaylaştıran “kamusal”, “özel alan”, “toplumsal cinsiyete dayalı işbölümü”, “cinsiyet kimliği”, “cinsel yönelim” gibi kavramları tartışacağız. </a:t>
            </a: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10000"/>
          </a:bodyPr>
          <a:lstStyle/>
          <a:p>
            <a:pPr algn="just">
              <a:lnSpc>
                <a:spcPct val="90000"/>
              </a:lnSpc>
            </a:pPr>
            <a:r>
              <a:rPr lang="tr-TR" sz="1200" dirty="0"/>
              <a:t>Kadının ev içindeki yükümlülükleri, çalışma yaşamına eşitsiz koşullarda katılmasına neden olur.</a:t>
            </a:r>
          </a:p>
          <a:p>
            <a:pPr algn="just">
              <a:lnSpc>
                <a:spcPct val="90000"/>
              </a:lnSpc>
            </a:pPr>
            <a:r>
              <a:rPr lang="tr-TR" sz="1200" dirty="0"/>
              <a:t>Kapitalist üretimin ihtiyaç duyduğu dönemlerde kadınlar üretim sürecine çekilirken, daralma ve kriz dönemlerinde yeniden kadının yerinin aile olduğu vurgusu ön plana çıkarılarak kadınlar evlerine gönderilirler.</a:t>
            </a:r>
          </a:p>
          <a:p>
            <a:pPr algn="just">
              <a:lnSpc>
                <a:spcPct val="90000"/>
              </a:lnSpc>
            </a:pPr>
            <a:r>
              <a:rPr lang="tr-TR" sz="1200" dirty="0"/>
              <a:t>“Kadın”a yüklenen “zayıf”, “duygusal” vb. özellikler iş yerinde yapılan işe göre bir ayrışma oluşmasına hizmet eder. Kadınlar geleneksel cinsiyet rolleri ile uyumlu, bakım, besleme gibi işlere yönlendirilirler.</a:t>
            </a:r>
          </a:p>
          <a:p>
            <a:pPr algn="just">
              <a:lnSpc>
                <a:spcPct val="90000"/>
              </a:lnSpc>
            </a:pPr>
            <a:r>
              <a:rPr lang="tr-TR" sz="1200" dirty="0"/>
              <a:t>Aile ve iş arasındaki ayrışma, sınıfsal işbölümünün yapılanmasını</a:t>
            </a:r>
            <a:r>
              <a:rPr lang="tr-TR" sz="1200" baseline="0" dirty="0"/>
              <a:t> ve  aynı zamanda kadınların sermaye ve erkekler tarafından sömürülmesini sağlayan ideolojik bir ayrışma olarak ele alınmıştır. Toplumsal cinsiyet sınıflandırması yoluyla sınıf ilişkileri hiyerarşisiyle toplumsal cinsiyet ilişkileri hiyerarşini birleştirmek mümkün olur. Bu nedenle üretim dünyası birçok kadını da kapsamasına rağmen “</a:t>
            </a:r>
            <a:r>
              <a:rPr lang="tr-TR" sz="1200" baseline="0" dirty="0" err="1"/>
              <a:t>erkekleşir”ken</a:t>
            </a:r>
            <a:r>
              <a:rPr lang="tr-TR" sz="1200" baseline="0" dirty="0"/>
              <a:t>, aile hayatı da erkekler ev kurarken kadınlara eşlik etmesine rağmen “kadınlaşır”. Bu sınıflandırma kadınların siyasi ve ekonomik olarak “görüşmez” kılınmasına yardımcı olur. </a:t>
            </a:r>
          </a:p>
          <a:p>
            <a:pPr algn="just">
              <a:lnSpc>
                <a:spcPct val="90000"/>
              </a:lnSpc>
            </a:pPr>
            <a:r>
              <a:rPr lang="tr-TR" sz="1200" kern="1200" dirty="0">
                <a:solidFill>
                  <a:schemeClr val="tx1"/>
                </a:solidFill>
                <a:latin typeface="+mn-lt"/>
                <a:ea typeface="+mn-ea"/>
                <a:cs typeface="+mn-cs"/>
              </a:rPr>
              <a:t>Türkiye nüfusunun yaklaşık yarısını oluşturan kadınların sadece %25’i çalışma yaşamının içinde yer almakta olup bu oranın yaklaşık yarısı da tarım sektöründe istihdam edilmektedir. Geriye kalan kadınların da büyük bölümü sigortasız, sendikasız, iş güvencesizdir. Türkiye’de ücretli çalışan kadınların tarımdan sonra hizmet sektöründe yoğunlaştığı görülmektedir. Kamu sektöründe çalışan kadınlar da geleneksel rol kalıplarını devam ettirmekte; evdeki işlerin devamı niteliğindeki işlerde yer almaktadırlar. Çocuk bakımıyla özdeşleşen öğretmenlik, hasta bakımıyla özdeşleşen hemşirelik gibi. Kamu sektörü dışında kadınlar büro hizmetleri, sekreterlik ve tezgahtarlık gibi işlerde yoğunlaşmaktadır. Yani çalışma yaşamına giren kadın da çeşitli cinsiyete dayalı ayrımcılık biçimleriyle karşılaşmaktadır. Kadınların “kadınlara özgü” olarak görülen kimi sektörler ve mesleklerde yoğunlaşması, bunların dışında kalan alanlarda işe almada ve işte yükseltmede önceliğin erkeklere verilmesi, kadınların yaptıkları işlerin daha düşük nitelikli addedilerek daha az ücret ödenmesi, işten öncelikle kadınların çıkarılması bunlardan bazılarıdır. Dünyada da tarım dışı sektörlerde çalışan kadınlar erkeklerin elde ettiği ücretin yaklaşık %75’i oranında düşük ücret almaktadır. Bu durum Türkiye’de de %25-50 arasında olup,  pek değişmemektedir.</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a:xfrm>
            <a:off x="954088" y="685800"/>
            <a:ext cx="4951412" cy="3429000"/>
          </a:xfrm>
          <a:ln/>
        </p:spPr>
      </p:sp>
      <p:sp>
        <p:nvSpPr>
          <p:cNvPr id="87043" name="2 Not Yer Tutucusu"/>
          <p:cNvSpPr>
            <a:spLocks noGrp="1"/>
          </p:cNvSpPr>
          <p:nvPr>
            <p:ph type="body" idx="1"/>
          </p:nvPr>
        </p:nvSpPr>
        <p:spPr>
          <a:noFill/>
        </p:spPr>
        <p:txBody>
          <a:bodyPr/>
          <a:lstStyle/>
          <a:p>
            <a:pPr algn="just"/>
            <a:r>
              <a:rPr lang="tr-TR" sz="1200" kern="1200" dirty="0">
                <a:solidFill>
                  <a:schemeClr val="tx1"/>
                </a:solidFill>
                <a:latin typeface="+mn-lt"/>
                <a:ea typeface="+mn-ea"/>
                <a:cs typeface="+mn-cs"/>
              </a:rPr>
              <a:t>Tüm bunlar masum farklılıklar değildir. Zira “kadınlık ve erkeklik kalıpları, bizi basitçe birbirimizden farklılaştırmakla kalmaz, aynı zamanda toplumsal kaynaklara erişmemizi de büyük ölçüde etkiler. Yani kaynakların </a:t>
            </a:r>
            <a:r>
              <a:rPr lang="tr-TR" sz="1200" kern="1200" dirty="0" err="1">
                <a:solidFill>
                  <a:schemeClr val="tx1"/>
                </a:solidFill>
                <a:latin typeface="+mn-lt"/>
                <a:ea typeface="+mn-ea"/>
                <a:cs typeface="+mn-cs"/>
              </a:rPr>
              <a:t>bölüşümünde</a:t>
            </a:r>
            <a:r>
              <a:rPr lang="tr-TR" sz="1200" kern="1200" dirty="0">
                <a:solidFill>
                  <a:schemeClr val="tx1"/>
                </a:solidFill>
                <a:latin typeface="+mn-lt"/>
                <a:ea typeface="+mn-ea"/>
                <a:cs typeface="+mn-cs"/>
              </a:rPr>
              <a:t> cinsiyet önemli bir faktördür.” Bu durum aşağıda görüleceği gibi çalışma yaşamından, siyasal yaşama ve sendikal alana değin yansımaktadır. Dolayısıyla “kadın sorunu” olarak ifade edilen eşitsizlik sorunu sadece değerler ve ideoloji ile sınırlı bir sorun olmayıp, bütün toplumsal örgütlenme ve bölüşüm ile alakalıdır. Burada yeri gelmişken söz konusu eşitsizlikte kapitalist sistemin fazlasıyla yararlandığını belirtmek gerekir. Kadınların mevcut eşitsiz konumu ve cinsiyet ayrımcılığı, ileride açımlanacağı gibi sınıf sömürüsünü de derinleştirmektedir. </a:t>
            </a:r>
          </a:p>
          <a:p>
            <a:pPr algn="just"/>
            <a:r>
              <a:rPr lang="tr-TR" sz="1200" kern="1200" dirty="0">
                <a:solidFill>
                  <a:schemeClr val="tx1"/>
                </a:solidFill>
                <a:latin typeface="+mn-lt"/>
                <a:ea typeface="+mn-ea"/>
                <a:cs typeface="+mn-cs"/>
              </a:rPr>
              <a:t>Toplumsal cinsiyet (hem kadın erkek rolleri hem de kadınlığa ve erkekliğe yüklenen anlamlar manasında), ekonomik, siyasal ve kültürel alanlarda toplumsal ilişkilerin düzenlenmesinde ve toplumsal hiyerarşilerin kurulmasında belirleyici bir faktördür. Dolayısıyla toplumsal cinsiyet ilişkileri sadece kadınları değil, toplumun bütününü yakından ilgilendirir. Ayrıca cinsiyete dayalı eşitsizlik sadece özel alanla sınırlı değildir, aksine özel alan/kamusal alan zaten cinsiyet rolleri ile iç içe geçecek şekilde bölünmüştür; bu ayrımın kendisi eşitsizlikle birlikte şekillenmiştir ve dolayısıyla kadınlar özel alandan/evden çıkıp kamusal alana geldiklerinde eşitsizlik ve ayrım ortadan kalkmamaktadır. </a:t>
            </a:r>
          </a:p>
          <a:p>
            <a:pPr algn="just"/>
            <a:r>
              <a:rPr lang="tr-TR" sz="1200" kern="1200" dirty="0">
                <a:solidFill>
                  <a:schemeClr val="tx1"/>
                </a:solidFill>
                <a:latin typeface="+mn-lt"/>
                <a:ea typeface="+mn-ea"/>
                <a:cs typeface="+mn-cs"/>
              </a:rPr>
              <a:t>(Aksu Bora, Toplumsal Cinsiyet, STGM, 2008, Ankara. s. 12)</a:t>
            </a:r>
          </a:p>
          <a:p>
            <a:pPr eaLnBrk="1" hangingPunct="1"/>
            <a:endParaRPr lang="en-US" altLang="tr-TR" dirty="0">
              <a:latin typeface="Arial" pitchFamily="34" charset="0"/>
              <a:cs typeface="Arial" pitchFamily="34" charset="0"/>
            </a:endParaRPr>
          </a:p>
        </p:txBody>
      </p:sp>
      <p:sp>
        <p:nvSpPr>
          <p:cNvPr id="8704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E7FD415-8012-4E99-BA63-1D3CAFF64DF5}" type="slidenum">
              <a:rPr lang="tr-TR" altLang="tr-TR">
                <a:latin typeface="Times New Roman" pitchFamily="18" charset="0"/>
                <a:cs typeface="Times New Roman" pitchFamily="18" charset="0"/>
              </a:rPr>
              <a:pPr algn="r" eaLnBrk="1" hangingPunct="1"/>
              <a:t>11</a:t>
            </a:fld>
            <a:endParaRPr lang="tr-TR" altLang="tr-TR">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dirty="0"/>
              <a:t>Özel şirketler, bürokrasi,ticaret, siyasal partiler, sendikalar, meclisler ve orduların denetim, yönetim ve ağırlığı erkeklerdedir. Kamusal</a:t>
            </a:r>
            <a:r>
              <a:rPr lang="tr-TR" baseline="0" dirty="0"/>
              <a:t> alan, evin dışındaki her yerdir diyebiliriz: sokaklar, parklar, plajlar, kahveler, camiler, işyerleri vb. (bu alanlara kadınların girmesi ya yasaktır, ya sınırlıdır, belirli kurallara, zamana bağlıdır.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Toplumsal cinsiyete bağlı kadınlık ve erkeklik rollerinin yeniden üretildiği başlıca alan olarak aile, ataerkil sistemin de merkezi kurumu olarak öne çıkmaktadır. Çocuk, erkeği egemen, kadını ona tabi olarak konumlandıran cinsiyet rollerini ilk önce aile ilişkileri içinde öğrenir, gözlemler ve deneyimler. Böylece ataerkil eşitsiz normlara göre yetiştirilen nesiller, kendi yaşantıları ile ataerkil sistemi yeniden üretirler.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Kamusal alan aynı zamanda</a:t>
            </a:r>
            <a:r>
              <a:rPr lang="tr-TR" sz="1200" kern="1200" baseline="0" dirty="0">
                <a:solidFill>
                  <a:schemeClr val="tx1"/>
                </a:solidFill>
                <a:latin typeface="+mn-lt"/>
                <a:ea typeface="+mn-ea"/>
                <a:cs typeface="+mn-cs"/>
              </a:rPr>
              <a:t> resmi dilin de kullanıldığı alandır. Özel alandan dışarıya daha az çıkan kadın daha geç dili öğrenmekte, iş bulma ve işin niteliği konusunda erkeklerden daha dezavantajlı konumda bulunmaktadır. Burada da kadının, çoklu ayrımcılığa uğradığını görebiliriz.</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pPr lvl="0" eaLnBrk="0" fontAlgn="base" hangingPunct="0">
              <a:spcBef>
                <a:spcPct val="0"/>
              </a:spcBef>
              <a:spcAft>
                <a:spcPct val="0"/>
              </a:spcAft>
            </a:pPr>
            <a:r>
              <a:rPr lang="tr-TR" b="1" dirty="0">
                <a:ea typeface="Calibri" pitchFamily="34" charset="0"/>
                <a:cs typeface="Times New Roman" pitchFamily="18" charset="0"/>
              </a:rPr>
              <a:t>Cinsel Yönelim :</a:t>
            </a:r>
            <a:r>
              <a:rPr lang="tr-TR" dirty="0">
                <a:ea typeface="Calibri" pitchFamily="34" charset="0"/>
                <a:cs typeface="Times New Roman" pitchFamily="18" charset="0"/>
              </a:rPr>
              <a:t>Belli bir cinsiyetteki bireye karşı süregelen duygusal, romantik ve cinsel çekimi, arzuyu, yönelişi ifade eder. Cinsel yönelim kavramı kadın/erkek ikili sistemi üzerinden tanımlanmış olduğu için günümüzde farklı tartışmalar da yaratmaktadır.</a:t>
            </a:r>
          </a:p>
          <a:p>
            <a:pPr lvl="0" algn="just" eaLnBrk="0" fontAlgn="base" hangingPunct="0">
              <a:spcBef>
                <a:spcPct val="0"/>
              </a:spcBef>
              <a:spcAft>
                <a:spcPct val="0"/>
              </a:spcAft>
            </a:pPr>
            <a:endParaRPr lang="tr-TR" dirty="0">
              <a:cs typeface="Arial" pitchFamily="34" charset="0"/>
            </a:endParaRPr>
          </a:p>
          <a:p>
            <a:pPr lvl="0" eaLnBrk="0" fontAlgn="base" hangingPunct="0">
              <a:spcBef>
                <a:spcPct val="0"/>
              </a:spcBef>
              <a:spcAft>
                <a:spcPct val="0"/>
              </a:spcAft>
            </a:pPr>
            <a:r>
              <a:rPr lang="tr-TR" dirty="0">
                <a:ea typeface="Calibri" pitchFamily="34" charset="0"/>
                <a:cs typeface="Times New Roman" pitchFamily="18" charset="0"/>
              </a:rPr>
              <a:t>Cinsel Yönelim; heteroseksüellik, eşcinsellik (Lezbiyen- </a:t>
            </a:r>
            <a:r>
              <a:rPr lang="tr-TR" dirty="0" err="1">
                <a:ea typeface="Calibri" pitchFamily="34" charset="0"/>
                <a:cs typeface="Times New Roman" pitchFamily="18" charset="0"/>
              </a:rPr>
              <a:t>Gey</a:t>
            </a:r>
            <a:r>
              <a:rPr lang="tr-TR" dirty="0">
                <a:ea typeface="Calibri" pitchFamily="34" charset="0"/>
                <a:cs typeface="Times New Roman" pitchFamily="18" charset="0"/>
              </a:rPr>
              <a:t>), </a:t>
            </a:r>
            <a:r>
              <a:rPr lang="tr-TR" dirty="0" err="1">
                <a:ea typeface="Calibri" pitchFamily="34" charset="0"/>
                <a:cs typeface="Times New Roman" pitchFamily="18" charset="0"/>
              </a:rPr>
              <a:t>biseksüellik</a:t>
            </a:r>
            <a:r>
              <a:rPr lang="tr-TR" dirty="0">
                <a:ea typeface="Calibri" pitchFamily="34" charset="0"/>
                <a:cs typeface="Times New Roman" pitchFamily="18" charset="0"/>
              </a:rPr>
              <a:t> olarak ifade edilmektedir.</a:t>
            </a:r>
          </a:p>
          <a:p>
            <a:pPr lvl="0" eaLnBrk="0" fontAlgn="base" hangingPunct="0">
              <a:spcBef>
                <a:spcPct val="0"/>
              </a:spcBef>
              <a:spcAft>
                <a:spcPct val="0"/>
              </a:spcAft>
            </a:pPr>
            <a:endParaRPr lang="tr-TR" dirty="0">
              <a:ea typeface="Calibri" pitchFamily="34" charset="0"/>
              <a:cs typeface="Times New Roman" pitchFamily="18" charset="0"/>
            </a:endParaRPr>
          </a:p>
          <a:p>
            <a:pPr algn="just" fontAlgn="base">
              <a:spcBef>
                <a:spcPct val="0"/>
              </a:spcBef>
              <a:spcAft>
                <a:spcPct val="0"/>
              </a:spcAft>
            </a:pPr>
            <a:r>
              <a:rPr lang="tr-TR" b="1" dirty="0">
                <a:ea typeface="Calibri" pitchFamily="34" charset="0"/>
                <a:cs typeface="Times New Roman" pitchFamily="18" charset="0"/>
              </a:rPr>
              <a:t>Heteroseksüellik:</a:t>
            </a:r>
            <a:r>
              <a:rPr lang="tr-TR" dirty="0">
                <a:ea typeface="Calibri" pitchFamily="34" charset="0"/>
                <a:cs typeface="Times New Roman" pitchFamily="18" charset="0"/>
              </a:rPr>
              <a:t> Kişinin karşı cinsiyetten birine ilgi ve çekim duyması.</a:t>
            </a:r>
            <a:endParaRPr lang="tr-TR" dirty="0">
              <a:cs typeface="Arial" pitchFamily="34" charset="0"/>
            </a:endParaRPr>
          </a:p>
          <a:p>
            <a:pPr lvl="0" algn="just" fontAlgn="base">
              <a:spcBef>
                <a:spcPct val="0"/>
              </a:spcBef>
              <a:spcAft>
                <a:spcPct val="0"/>
              </a:spcAft>
            </a:pPr>
            <a:r>
              <a:rPr lang="tr-TR" b="1" dirty="0">
                <a:ea typeface="Calibri" pitchFamily="34" charset="0"/>
                <a:cs typeface="Times New Roman" pitchFamily="18" charset="0"/>
              </a:rPr>
              <a:t>Eşcinsellik:</a:t>
            </a:r>
            <a:r>
              <a:rPr lang="tr-TR" dirty="0">
                <a:ea typeface="Calibri" pitchFamily="34" charset="0"/>
                <a:cs typeface="Times New Roman" pitchFamily="18" charset="0"/>
              </a:rPr>
              <a:t> Kişinin kendi cinsiyetinden/hemcinslerinden birine ilgi ve çekim duyması.</a:t>
            </a:r>
            <a:endParaRPr lang="tr-TR" dirty="0">
              <a:cs typeface="Arial" pitchFamily="34" charset="0"/>
            </a:endParaRPr>
          </a:p>
          <a:p>
            <a:pPr lvl="0" algn="just" eaLnBrk="0" fontAlgn="base" hangingPunct="0">
              <a:spcBef>
                <a:spcPct val="0"/>
              </a:spcBef>
              <a:spcAft>
                <a:spcPct val="0"/>
              </a:spcAft>
            </a:pPr>
            <a:r>
              <a:rPr lang="tr-TR" b="1" dirty="0" err="1">
                <a:ea typeface="Calibri" pitchFamily="34" charset="0"/>
                <a:cs typeface="Times New Roman" pitchFamily="18" charset="0"/>
              </a:rPr>
              <a:t>Gey</a:t>
            </a:r>
            <a:r>
              <a:rPr lang="tr-TR" dirty="0">
                <a:ea typeface="Calibri" pitchFamily="34" charset="0"/>
                <a:cs typeface="Times New Roman" pitchFamily="18" charset="0"/>
              </a:rPr>
              <a:t>: Eşcinsel erkek.</a:t>
            </a:r>
            <a:endParaRPr lang="tr-TR" dirty="0">
              <a:cs typeface="Arial" pitchFamily="34" charset="0"/>
            </a:endParaRPr>
          </a:p>
          <a:p>
            <a:pPr lvl="0" algn="just" eaLnBrk="0" fontAlgn="base" hangingPunct="0">
              <a:spcBef>
                <a:spcPct val="0"/>
              </a:spcBef>
              <a:spcAft>
                <a:spcPct val="0"/>
              </a:spcAft>
            </a:pPr>
            <a:r>
              <a:rPr lang="tr-TR" b="1" dirty="0">
                <a:ea typeface="Calibri" pitchFamily="34" charset="0"/>
                <a:cs typeface="Times New Roman" pitchFamily="18" charset="0"/>
              </a:rPr>
              <a:t>Lezbiyen:</a:t>
            </a:r>
            <a:r>
              <a:rPr lang="tr-TR" dirty="0">
                <a:ea typeface="Calibri" pitchFamily="34" charset="0"/>
                <a:cs typeface="Times New Roman" pitchFamily="18" charset="0"/>
              </a:rPr>
              <a:t> Eşcinsel kadın. </a:t>
            </a:r>
            <a:endParaRPr lang="tr-TR" dirty="0">
              <a:cs typeface="Arial" pitchFamily="34" charset="0"/>
            </a:endParaRPr>
          </a:p>
          <a:p>
            <a:pPr lvl="0" algn="just" eaLnBrk="0" fontAlgn="base" hangingPunct="0">
              <a:spcBef>
                <a:spcPct val="0"/>
              </a:spcBef>
              <a:spcAft>
                <a:spcPct val="0"/>
              </a:spcAft>
            </a:pPr>
            <a:r>
              <a:rPr lang="tr-TR" b="1" dirty="0" err="1">
                <a:ea typeface="Calibri" pitchFamily="34" charset="0"/>
                <a:cs typeface="Times New Roman" pitchFamily="18" charset="0"/>
              </a:rPr>
              <a:t>Biseksüellik</a:t>
            </a:r>
            <a:r>
              <a:rPr lang="tr-TR" dirty="0">
                <a:ea typeface="Calibri" pitchFamily="34" charset="0"/>
                <a:cs typeface="Times New Roman" pitchFamily="18" charset="0"/>
              </a:rPr>
              <a:t>: Kişinin her iki cinsiyetten olan kişilere ilgi ve çekim duyması.</a:t>
            </a:r>
          </a:p>
          <a:p>
            <a:pPr lvl="0" algn="just" eaLnBrk="0" fontAlgn="base" hangingPunct="0">
              <a:spcBef>
                <a:spcPct val="0"/>
              </a:spcBef>
              <a:spcAft>
                <a:spcPct val="0"/>
              </a:spcAft>
            </a:pPr>
            <a:endParaRPr lang="tr-TR" dirty="0">
              <a:cs typeface="Times New Roman" pitchFamily="18" charset="0"/>
            </a:endParaRPr>
          </a:p>
          <a:p>
            <a:pPr lvl="0" algn="just" fontAlgn="base">
              <a:spcBef>
                <a:spcPct val="0"/>
              </a:spcBef>
              <a:spcAft>
                <a:spcPct val="0"/>
              </a:spcAft>
            </a:pPr>
            <a:r>
              <a:rPr lang="tr-TR" sz="1200" b="1" dirty="0">
                <a:ea typeface="Calibri" pitchFamily="34" charset="0"/>
                <a:cs typeface="Times New Roman" pitchFamily="18" charset="0"/>
              </a:rPr>
              <a:t>Cinsiyet Kimliği: </a:t>
            </a:r>
            <a:r>
              <a:rPr lang="tr-TR" sz="1200" b="0" dirty="0">
                <a:ea typeface="Calibri" pitchFamily="34" charset="0"/>
                <a:cs typeface="Times New Roman" pitchFamily="18" charset="0"/>
              </a:rPr>
              <a:t>T</a:t>
            </a:r>
            <a:r>
              <a:rPr lang="tr-TR" sz="1200" dirty="0">
                <a:ea typeface="Calibri" pitchFamily="34" charset="0"/>
                <a:cs typeface="Times New Roman" pitchFamily="18" charset="0"/>
              </a:rPr>
              <a:t>oplumda genel geçer algıya göre bireyin kendini "kadın" ya da "erkek" olarak tanımlamasıdır</a:t>
            </a:r>
            <a:r>
              <a:rPr lang="tr-TR" sz="1200" b="1" dirty="0">
                <a:ea typeface="Calibri" pitchFamily="34" charset="0"/>
                <a:cs typeface="Times New Roman" pitchFamily="18" charset="0"/>
              </a:rPr>
              <a:t>. </a:t>
            </a:r>
            <a:r>
              <a:rPr lang="tr-TR" sz="1200" dirty="0">
                <a:ea typeface="Calibri" pitchFamily="34" charset="0"/>
                <a:cs typeface="Times New Roman" pitchFamily="18" charset="0"/>
              </a:rPr>
              <a:t>Genel toplumun beklentisi bedensel/biyolojik cinsiyet ve cinsiyet kimliğinin birbiri ile uyum içinde ve aynı olmasıdır. Fakat bu her zaman olmayabilir. </a:t>
            </a:r>
          </a:p>
          <a:p>
            <a:pPr lvl="0" algn="just" eaLnBrk="0" fontAlgn="base" hangingPunct="0">
              <a:spcBef>
                <a:spcPct val="0"/>
              </a:spcBef>
              <a:spcAft>
                <a:spcPct val="0"/>
              </a:spcAft>
            </a:pPr>
            <a:endParaRPr lang="tr-TR" sz="1200" dirty="0">
              <a:ea typeface="Calibri" pitchFamily="34" charset="0"/>
              <a:cs typeface="Times New Roman" pitchFamily="18" charset="0"/>
            </a:endParaRPr>
          </a:p>
          <a:p>
            <a:pPr lvl="0" algn="just" eaLnBrk="0" fontAlgn="base" hangingPunct="0">
              <a:spcBef>
                <a:spcPct val="0"/>
              </a:spcBef>
              <a:spcAft>
                <a:spcPct val="0"/>
              </a:spcAft>
            </a:pPr>
            <a:r>
              <a:rPr lang="tr-TR" sz="1200" dirty="0">
                <a:ea typeface="Calibri" pitchFamily="34" charset="0"/>
                <a:cs typeface="Times New Roman" pitchFamily="18" charset="0"/>
              </a:rPr>
              <a:t>Cinsiyet Kimliği; </a:t>
            </a:r>
            <a:r>
              <a:rPr lang="tr-TR" sz="1200" dirty="0" err="1">
                <a:ea typeface="Calibri" pitchFamily="34" charset="0"/>
                <a:cs typeface="Times New Roman" pitchFamily="18" charset="0"/>
              </a:rPr>
              <a:t>transeksüellik</a:t>
            </a:r>
            <a:r>
              <a:rPr lang="tr-TR" sz="1200" dirty="0">
                <a:ea typeface="Calibri" pitchFamily="34" charset="0"/>
                <a:cs typeface="Times New Roman" pitchFamily="18" charset="0"/>
              </a:rPr>
              <a:t>, trans erkek, trans kadın, trans, </a:t>
            </a:r>
            <a:r>
              <a:rPr lang="tr-TR" sz="1200" dirty="0" err="1">
                <a:ea typeface="Calibri" pitchFamily="34" charset="0"/>
                <a:cs typeface="Times New Roman" pitchFamily="18" charset="0"/>
              </a:rPr>
              <a:t>natrans</a:t>
            </a:r>
            <a:r>
              <a:rPr lang="tr-TR" sz="1200" dirty="0">
                <a:ea typeface="Calibri" pitchFamily="34" charset="0"/>
                <a:cs typeface="Times New Roman" pitchFamily="18" charset="0"/>
              </a:rPr>
              <a:t>, travesti, </a:t>
            </a:r>
            <a:r>
              <a:rPr lang="tr-TR" sz="1200" dirty="0" err="1">
                <a:ea typeface="Calibri" pitchFamily="34" charset="0"/>
                <a:cs typeface="Times New Roman" pitchFamily="18" charset="0"/>
              </a:rPr>
              <a:t>interseks</a:t>
            </a:r>
            <a:r>
              <a:rPr lang="tr-TR" sz="1200" dirty="0">
                <a:ea typeface="Calibri" pitchFamily="34" charset="0"/>
                <a:cs typeface="Times New Roman" pitchFamily="18" charset="0"/>
              </a:rPr>
              <a:t>, cinsiyetsiz ve akışkan cinsiyet olarak ifade edilmektedir.</a:t>
            </a:r>
            <a:endParaRPr lang="tr-TR" sz="1200" dirty="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Arial" pitchFamily="34" charset="0"/>
                <a:ea typeface="Calibri" pitchFamily="34" charset="0"/>
                <a:cs typeface="Times New Roman" pitchFamily="18" charset="0"/>
              </a:rPr>
              <a:t>Transseksüel (Trans Kadın ve Trans Erkek):</a:t>
            </a:r>
            <a:endParaRPr kumimoji="0" lang="tr-T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Kişinin doğduğu bedenin ötesinde/dışında ruhsal olarak kendisini “diğer cinsiyet”ten biri olarak görmesi, hissetmesidir. Bu yüzden transseksüelleri illa dış görünüşlerinden belirlemek söz konusu değildir. Transseksüellik asıl olarak bireylerin iç dünyası ile ilgilidir. Bu anlamda bireyler kendilerini hissettikleri cinsiyet kimliğine uyumlu olmak için "cinsiyet değiştirme" olarak adlandırılan trans geçiş ameliyatı olabilir ve farklı hormon tedavileri uygulayabilir. Ama bu bireyin kendini transseksüel olarak tanımlaması için gerekli bir koşul değildir. Birey dış görünüşünde veya bedensel özelliklerinde hissettiklerini yansıtmayabilir. Transseksüellik cinsiyete dair kimliği ifade eder; bireylerin cinsel yönelimi ile alakası yoktur. </a:t>
            </a:r>
          </a:p>
          <a:p>
            <a:pPr lvl="0" algn="just"/>
            <a:r>
              <a:rPr lang="tr-TR" sz="1200" b="1" dirty="0"/>
              <a:t>Trans Kadın</a:t>
            </a:r>
            <a:r>
              <a:rPr lang="tr-TR" sz="1200" dirty="0"/>
              <a:t>: Doğum sırasında bedensel (atanmış) cinsiyeti erkek olarak belirlenmiş ama kendini kadın olarak tanımlayan/hisseden kişi. </a:t>
            </a:r>
          </a:p>
          <a:p>
            <a:pPr lvl="0" algn="just"/>
            <a:r>
              <a:rPr lang="tr-TR" sz="1200" b="1" dirty="0"/>
              <a:t>Trans Erkek: </a:t>
            </a:r>
            <a:r>
              <a:rPr lang="tr-TR" sz="1200" dirty="0"/>
              <a:t>Doğum sırasında bedensel(atanmış) cinsiyeti kadın olarak belirlenmiş ama kendini erkek olarak tanımlayan/hisseden kişi.</a:t>
            </a:r>
          </a:p>
          <a:p>
            <a:pPr lvl="0" algn="just"/>
            <a:r>
              <a:rPr lang="tr-TR" sz="1200" b="1" dirty="0" err="1"/>
              <a:t>Natrans</a:t>
            </a:r>
            <a:r>
              <a:rPr lang="tr-TR" sz="1200" b="1" dirty="0"/>
              <a:t>:</a:t>
            </a:r>
            <a:r>
              <a:rPr lang="tr-TR" sz="1200" dirty="0"/>
              <a:t> Trans olmayan birey. </a:t>
            </a:r>
          </a:p>
          <a:p>
            <a:pPr algn="just"/>
            <a:r>
              <a:rPr lang="tr-TR" sz="1200" dirty="0"/>
              <a:t>Bütün trans kadın ve trans erkekler kendilerini “trans” kelimesini kullanarak tanımlamayabilir ve sadece “kadınım” veya “erkeğim” diyebilir. Trans ibaresi bazı bireyler tarafından politik görünürlülük kazanmak ve/veya kadından-erkeğe ve erkekten-kadına geçiş sürecini vurgulamak için de ifade edilebilir. Bütün bu kavramlarda bireylere yönelik en doğru yaklaşım bireyin kendisini nasıl tanımladığına bakmak, eğer belirtmemişse, kendisine danışmaktır.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2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İkili cinsiyet ilişkisinin ve heteroseksüelliğin normal bir kabul olarak yerleştiği toplumlarda heteroseksüel bireylere ve ilişkilere olumlu veya pozitif nitelikler atfedilirken, heteroseksüellik ve ikili cinsiyet sistemi dışındaki cinsel varoluşlara veya cinsiyet kimliklerine olumsuz veya negatif anlamlar yüklenir.</a:t>
            </a:r>
          </a:p>
          <a:p>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Eşcinseller ve heteroseksüeller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homofobiyle</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daha okul zamanından tanışmaktadırlar. Erkeksi bulunan kız çocuklarla veya kadınsı bulunan erkek çocuklarla dalga geçilmektedir ve zaman zaman çocuklar bu yüzden şiddete uğramaktadırlar. Çocuklar cinsel yönelimlerinin farkında dahi değilken onlarla alay edilir; (kızlara "erkek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fatma</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damgası vurulur, erkeklere ise “top” vb. gibi isimler takılır) sosyal ortamlardan uzaklaştırılırlar.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Homofobinin</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toplumun günlük hayatındaki etkileri, kötü niyetli dedikodular, isim takmalar, rahatsız edici bakışlar, internet üzerinden zorbalık etmeler, Vandalizm ve hırsızlığa maruz bırakma, ayrımcılık, izolasyon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red</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etme, cinsel ve fiziksel saldırı ve bazı durumlarda öldürme şeklinde ortaya çıkabilir. İnsan hakları yaklaşımına göre artık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bireysel bir korku olmaktan farklılaşıp sosyal yönden küresel bir soruna işaret eder hale gelmiştir. Örneğin Latin Amerika ülkelerinde iki günde bir, bir eşcinsel erkek öldürülmektedir. Toplumun tamamının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LGBTİ’lere</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yönelik olumsuz tutumları değişmeden devletlerin yaptıkları kanunların tek başına yeterli olması mümkün görünmemektedir.</a:t>
            </a:r>
            <a:r>
              <a:rPr kumimoji="0" lang="tr-TR"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endParaRPr kumimoji="0" lang="tr-TR" sz="1100" b="0" i="0" u="none" strike="noStrike" cap="none" normalizeH="0" baseline="0" dirty="0">
              <a:ln>
                <a:noFill/>
              </a:ln>
              <a:solidFill>
                <a:schemeClr val="tx1"/>
              </a:solidFill>
              <a:effectLst/>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10000"/>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err="1">
                <a:ln>
                  <a:noFill/>
                </a:ln>
                <a:solidFill>
                  <a:schemeClr val="tx1"/>
                </a:solidFill>
                <a:effectLst/>
                <a:ea typeface="Times New Roman" pitchFamily="18" charset="0"/>
                <a:cs typeface="Arial" pitchFamily="34" charset="0"/>
              </a:rPr>
              <a:t>Heteroseksizm</a:t>
            </a:r>
            <a:r>
              <a:rPr kumimoji="0" lang="tr-TR" sz="1200" b="1" i="0" u="none" strike="noStrike" cap="none" normalizeH="0" baseline="0" dirty="0">
                <a:ln>
                  <a:noFill/>
                </a:ln>
                <a:solidFill>
                  <a:schemeClr val="tx1"/>
                </a:solidFill>
                <a:effectLst/>
                <a:ea typeface="Times New Roman" pitchFamily="18" charset="0"/>
                <a:cs typeface="Arial" pitchFamily="34" charset="0"/>
              </a:rPr>
              <a:t> nedir?</a:t>
            </a:r>
            <a:endParaRPr kumimoji="0" lang="tr-TR" sz="1200" b="0" i="0" u="none" strike="noStrike" cap="none" normalizeH="0" baseline="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kumimoji="0" lang="tr-TR" sz="1200" b="0" i="0" u="none" strike="noStrike" cap="none" normalizeH="0" baseline="0" dirty="0" err="1">
                <a:ln>
                  <a:noFill/>
                </a:ln>
                <a:solidFill>
                  <a:schemeClr val="tx1"/>
                </a:solidFill>
                <a:effectLst/>
                <a:ea typeface="Times New Roman" pitchFamily="18" charset="0"/>
                <a:cs typeface="Arial" pitchFamily="34" charset="0"/>
              </a:rPr>
              <a:t>Heteroseksizm</a:t>
            </a:r>
            <a:r>
              <a:rPr kumimoji="0" lang="tr-TR" sz="1200" b="0" i="0" u="none" strike="noStrike" cap="none" normalizeH="0" baseline="0" dirty="0">
                <a:ln>
                  <a:noFill/>
                </a:ln>
                <a:solidFill>
                  <a:schemeClr val="tx1"/>
                </a:solidFill>
                <a:effectLst/>
                <a:ea typeface="Times New Roman" pitchFamily="18" charset="0"/>
                <a:cs typeface="Arial" pitchFamily="34" charset="0"/>
              </a:rPr>
              <a:t>, heteroseksüel ilişkilerin ortaya çıkarmış olduğu tarihsel, toplumsal </a:t>
            </a:r>
            <a:r>
              <a:rPr kumimoji="0" lang="tr-TR" sz="1200" b="0" i="0" u="none" strike="noStrike" cap="none" normalizeH="0" baseline="0" dirty="0" err="1">
                <a:ln>
                  <a:noFill/>
                </a:ln>
                <a:solidFill>
                  <a:schemeClr val="tx1"/>
                </a:solidFill>
                <a:effectLst/>
                <a:ea typeface="Times New Roman" pitchFamily="18" charset="0"/>
                <a:cs typeface="Arial" pitchFamily="34" charset="0"/>
              </a:rPr>
              <a:t>hegomonik</a:t>
            </a:r>
            <a:r>
              <a:rPr kumimoji="0" lang="tr-TR" sz="1200" b="0" i="0" u="none" strike="noStrike" cap="none" normalizeH="0" baseline="0" dirty="0">
                <a:ln>
                  <a:noFill/>
                </a:ln>
                <a:solidFill>
                  <a:schemeClr val="tx1"/>
                </a:solidFill>
                <a:effectLst/>
                <a:ea typeface="Times New Roman" pitchFamily="18" charset="0"/>
                <a:cs typeface="Arial" pitchFamily="34" charset="0"/>
              </a:rPr>
              <a:t> bir iktidar biçimidir. Bu ilişki biçimi tüm özel ve kamusal alanın biçimlenmesinde rol oynar. Her şey bu iktidar biçimine göre konumlandırılır. Eğitim, sağlık,  aile, hukuk gibi özel ve kamusal alanlar sadece heteroseksüel ilişkilere göre tanımlanmıştır.</a:t>
            </a:r>
            <a:r>
              <a:rPr kumimoji="0" lang="tr-TR" sz="1200" b="0" i="0" u="none" strike="noStrike" cap="none" normalizeH="0" dirty="0">
                <a:ln>
                  <a:noFill/>
                </a:ln>
                <a:solidFill>
                  <a:schemeClr val="tx1"/>
                </a:solidFill>
                <a:effectLst/>
                <a:ea typeface="Times New Roman" pitchFamily="18" charset="0"/>
                <a:cs typeface="Arial" pitchFamily="34" charset="0"/>
              </a:rPr>
              <a:t> </a:t>
            </a:r>
            <a:r>
              <a:rPr lang="tr-TR" sz="1200" dirty="0">
                <a:ea typeface="Times New Roman" pitchFamily="18" charset="0"/>
                <a:cs typeface="Arial" pitchFamily="34" charset="0"/>
              </a:rPr>
              <a:t>Heteroseksüel ilişkilerin tek yaşama biçimi olarak dayatılmasına </a:t>
            </a:r>
            <a:r>
              <a:rPr lang="tr-TR" sz="1200" dirty="0" err="1">
                <a:ea typeface="Times New Roman" pitchFamily="18" charset="0"/>
                <a:cs typeface="Arial" pitchFamily="34" charset="0"/>
              </a:rPr>
              <a:t>heteroseksizm</a:t>
            </a:r>
            <a:r>
              <a:rPr lang="tr-TR" sz="1200" dirty="0">
                <a:ea typeface="Times New Roman" pitchFamily="18" charset="0"/>
                <a:cs typeface="Arial" pitchFamily="34" charset="0"/>
              </a:rPr>
              <a:t> diyoruz. </a:t>
            </a:r>
          </a:p>
          <a:p>
            <a:pPr lvl="0" algn="just" eaLnBrk="0" fontAlgn="base" hangingPunct="0">
              <a:spcBef>
                <a:spcPct val="0"/>
              </a:spcBef>
              <a:spcAft>
                <a:spcPct val="0"/>
              </a:spcAft>
            </a:pPr>
            <a:endParaRPr kumimoji="0" lang="tr-TR" sz="1200"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err="1">
                <a:ln>
                  <a:noFill/>
                </a:ln>
                <a:solidFill>
                  <a:schemeClr val="tx1"/>
                </a:solidFill>
                <a:effectLst/>
                <a:ea typeface="Times New Roman" pitchFamily="18" charset="0"/>
                <a:cs typeface="Arial" pitchFamily="34" charset="0"/>
              </a:rPr>
              <a:t>Homofobi</a:t>
            </a:r>
            <a:r>
              <a:rPr kumimoji="0" lang="tr-TR" sz="1200" b="1" i="0" u="none" strike="noStrike" cap="none" normalizeH="0" baseline="0" dirty="0">
                <a:ln>
                  <a:noFill/>
                </a:ln>
                <a:solidFill>
                  <a:schemeClr val="tx1"/>
                </a:solidFill>
                <a:effectLst/>
                <a:ea typeface="Times New Roman" pitchFamily="18" charset="0"/>
                <a:cs typeface="Arial" pitchFamily="34" charset="0"/>
              </a:rPr>
              <a:t>, </a:t>
            </a:r>
            <a:r>
              <a:rPr kumimoji="0" lang="tr-TR" sz="1200" b="1" i="0" u="none" strike="noStrike" cap="none" normalizeH="0" baseline="0" dirty="0" err="1">
                <a:ln>
                  <a:noFill/>
                </a:ln>
                <a:solidFill>
                  <a:schemeClr val="tx1"/>
                </a:solidFill>
                <a:effectLst/>
                <a:ea typeface="Times New Roman" pitchFamily="18" charset="0"/>
                <a:cs typeface="Arial" pitchFamily="34" charset="0"/>
              </a:rPr>
              <a:t>transfobi</a:t>
            </a:r>
            <a:r>
              <a:rPr kumimoji="0" lang="tr-TR" sz="1200" b="1" i="0" u="none" strike="noStrike" cap="none" normalizeH="0" baseline="0" dirty="0">
                <a:ln>
                  <a:noFill/>
                </a:ln>
                <a:solidFill>
                  <a:schemeClr val="tx1"/>
                </a:solidFill>
                <a:effectLst/>
                <a:ea typeface="Times New Roman" pitchFamily="18" charset="0"/>
                <a:cs typeface="Arial" pitchFamily="34" charset="0"/>
              </a:rPr>
              <a:t>, </a:t>
            </a:r>
            <a:r>
              <a:rPr kumimoji="0" lang="tr-TR" sz="1200" b="1" i="0" u="none" strike="noStrike" cap="none" normalizeH="0" baseline="0" dirty="0" err="1">
                <a:ln>
                  <a:noFill/>
                </a:ln>
                <a:solidFill>
                  <a:schemeClr val="tx1"/>
                </a:solidFill>
                <a:effectLst/>
                <a:ea typeface="Times New Roman" pitchFamily="18" charset="0"/>
                <a:cs typeface="Arial" pitchFamily="34" charset="0"/>
              </a:rPr>
              <a:t>bifobi</a:t>
            </a:r>
            <a:r>
              <a:rPr kumimoji="0" lang="tr-TR" sz="1200" b="1" i="0" u="none" strike="noStrike" cap="none" normalizeH="0" baseline="0" dirty="0">
                <a:ln>
                  <a:noFill/>
                </a:ln>
                <a:solidFill>
                  <a:schemeClr val="tx1"/>
                </a:solidFill>
                <a:effectLst/>
                <a:ea typeface="Times New Roman" pitchFamily="18" charset="0"/>
                <a:cs typeface="Arial" pitchFamily="34" charset="0"/>
              </a:rPr>
              <a:t> nedir?</a:t>
            </a:r>
            <a:endParaRPr kumimoji="0" lang="tr-TR" sz="1200"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a:ln>
                  <a:noFill/>
                </a:ln>
                <a:solidFill>
                  <a:schemeClr val="tx1"/>
                </a:solidFill>
                <a:effectLst/>
                <a:ea typeface="Times New Roman" pitchFamily="18" charset="0"/>
                <a:cs typeface="Arial" pitchFamily="34" charset="0"/>
              </a:rPr>
              <a:t>Homofobi</a:t>
            </a:r>
            <a:r>
              <a:rPr kumimoji="0" lang="tr-TR" sz="1200" b="0" i="0" u="none" strike="noStrike" cap="none" normalizeH="0" baseline="0" dirty="0">
                <a:ln>
                  <a:noFill/>
                </a:ln>
                <a:solidFill>
                  <a:schemeClr val="tx1"/>
                </a:solidFill>
                <a:effectLst/>
                <a:ea typeface="Times New Roman" pitchFamily="18" charset="0"/>
                <a:cs typeface="Arial" pitchFamily="34" charset="0"/>
              </a:rPr>
              <a:t>, </a:t>
            </a:r>
            <a:r>
              <a:rPr kumimoji="0" lang="tr-TR" sz="1200" b="0" i="0" u="none" strike="noStrike" cap="none" normalizeH="0" baseline="0" dirty="0" err="1">
                <a:ln>
                  <a:noFill/>
                </a:ln>
                <a:solidFill>
                  <a:schemeClr val="tx1"/>
                </a:solidFill>
                <a:effectLst/>
                <a:ea typeface="Times New Roman" pitchFamily="18" charset="0"/>
                <a:cs typeface="Arial" pitchFamily="34" charset="0"/>
              </a:rPr>
              <a:t>bifobi</a:t>
            </a:r>
            <a:r>
              <a:rPr kumimoji="0" lang="tr-TR" sz="1200" b="0" i="0" u="none" strike="noStrike" cap="none" normalizeH="0" baseline="0" dirty="0">
                <a:ln>
                  <a:noFill/>
                </a:ln>
                <a:solidFill>
                  <a:schemeClr val="tx1"/>
                </a:solidFill>
                <a:effectLst/>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ea typeface="Times New Roman" pitchFamily="18" charset="0"/>
                <a:cs typeface="Arial" pitchFamily="34" charset="0"/>
              </a:rPr>
              <a:t>transfobi</a:t>
            </a:r>
            <a:r>
              <a:rPr kumimoji="0" lang="tr-TR" sz="1200" b="0" i="0" u="none" strike="noStrike" cap="none" normalizeH="0" baseline="0" dirty="0">
                <a:ln>
                  <a:noFill/>
                </a:ln>
                <a:solidFill>
                  <a:schemeClr val="tx1"/>
                </a:solidFill>
                <a:effectLst/>
                <a:ea typeface="Times New Roman" pitchFamily="18" charset="0"/>
                <a:cs typeface="Arial" pitchFamily="34" charset="0"/>
              </a:rPr>
              <a:t>, </a:t>
            </a:r>
            <a:r>
              <a:rPr kumimoji="0" lang="tr-TR" sz="1200" b="0" i="0" u="none" strike="noStrike" cap="none" normalizeH="0" baseline="0">
                <a:ln>
                  <a:noFill/>
                </a:ln>
                <a:solidFill>
                  <a:schemeClr val="tx1"/>
                </a:solidFill>
                <a:effectLst/>
                <a:ea typeface="Times New Roman" pitchFamily="18" charset="0"/>
                <a:cs typeface="Arial" pitchFamily="34" charset="0"/>
              </a:rPr>
              <a:t>LGBT’lere</a:t>
            </a:r>
            <a:r>
              <a:rPr kumimoji="0" lang="tr-TR" sz="1200" b="0" i="0" u="none" strike="noStrike" cap="none" normalizeH="0" baseline="0" dirty="0">
                <a:ln>
                  <a:noFill/>
                </a:ln>
                <a:solidFill>
                  <a:schemeClr val="tx1"/>
                </a:solidFill>
                <a:effectLst/>
                <a:ea typeface="Times New Roman" pitchFamily="18" charset="0"/>
                <a:cs typeface="Arial" pitchFamily="34" charset="0"/>
              </a:rPr>
              <a:t> karşı korku, önyargı, ayrım ve hoşnutsuzluk içeren yaklaşımlardır. </a:t>
            </a:r>
            <a:r>
              <a:rPr kumimoji="0" lang="tr-TR" sz="1200" b="0" i="0" u="none" strike="noStrike" cap="none" normalizeH="0" baseline="0" dirty="0" err="1">
                <a:ln>
                  <a:noFill/>
                </a:ln>
                <a:solidFill>
                  <a:schemeClr val="tx1"/>
                </a:solidFill>
                <a:effectLst/>
                <a:ea typeface="Times New Roman" pitchFamily="18" charset="0"/>
                <a:cs typeface="Arial" pitchFamily="34" charset="0"/>
              </a:rPr>
              <a:t>Homofobi</a:t>
            </a:r>
            <a:r>
              <a:rPr kumimoji="0" lang="tr-TR" sz="1200" b="0" i="0" u="none" strike="noStrike" cap="none" normalizeH="0" baseline="0" dirty="0">
                <a:ln>
                  <a:noFill/>
                </a:ln>
                <a:solidFill>
                  <a:schemeClr val="tx1"/>
                </a:solidFill>
                <a:effectLst/>
                <a:ea typeface="Times New Roman" pitchFamily="18" charset="0"/>
                <a:cs typeface="Arial" pitchFamily="34" charset="0"/>
              </a:rPr>
              <a:t>, </a:t>
            </a:r>
            <a:r>
              <a:rPr kumimoji="0" lang="tr-TR" sz="1200" b="0" i="0" u="none" strike="noStrike" cap="none" normalizeH="0" baseline="0" dirty="0" err="1">
                <a:ln>
                  <a:noFill/>
                </a:ln>
                <a:solidFill>
                  <a:schemeClr val="tx1"/>
                </a:solidFill>
                <a:effectLst/>
                <a:ea typeface="Times New Roman" pitchFamily="18" charset="0"/>
                <a:cs typeface="Arial" pitchFamily="34" charset="0"/>
              </a:rPr>
              <a:t>bifobi</a:t>
            </a:r>
            <a:r>
              <a:rPr kumimoji="0" lang="tr-TR" sz="1200" b="0" i="0" u="none" strike="noStrike" cap="none" normalizeH="0" baseline="0" dirty="0">
                <a:ln>
                  <a:noFill/>
                </a:ln>
                <a:solidFill>
                  <a:schemeClr val="tx1"/>
                </a:solidFill>
                <a:effectLst/>
                <a:ea typeface="Times New Roman" pitchFamily="18" charset="0"/>
                <a:cs typeface="Arial" pitchFamily="34" charset="0"/>
              </a:rPr>
              <a:t> ve </a:t>
            </a:r>
            <a:r>
              <a:rPr kumimoji="0" lang="tr-TR" sz="1200" b="0" i="0" u="none" strike="noStrike" cap="none" normalizeH="0" baseline="0" dirty="0" err="1">
                <a:ln>
                  <a:noFill/>
                </a:ln>
                <a:solidFill>
                  <a:schemeClr val="tx1"/>
                </a:solidFill>
                <a:effectLst/>
                <a:ea typeface="Times New Roman" pitchFamily="18" charset="0"/>
                <a:cs typeface="Arial" pitchFamily="34" charset="0"/>
              </a:rPr>
              <a:t>transfobi</a:t>
            </a:r>
            <a:r>
              <a:rPr kumimoji="0" lang="tr-TR" sz="1200" b="0" i="0" u="none" strike="noStrike" cap="none" normalizeH="0" baseline="0" dirty="0">
                <a:ln>
                  <a:noFill/>
                </a:ln>
                <a:solidFill>
                  <a:schemeClr val="tx1"/>
                </a:solidFill>
                <a:effectLst/>
                <a:ea typeface="Times New Roman" pitchFamily="18" charset="0"/>
                <a:cs typeface="Arial" pitchFamily="34" charset="0"/>
              </a:rPr>
              <a:t> cinsiyetçilikle, otoriteyle, sistemin meşrulaştırılmasıyla yani kısacası özgür ve adil bir hayatın önündeki her türlü düşünce ile doğrudan ilişkilidir. </a:t>
            </a:r>
            <a:endParaRPr kumimoji="0" lang="tr-TR" b="0" i="0" u="none" strike="noStrike" cap="none" normalizeH="0" baseline="0" dirty="0">
              <a:ln>
                <a:noFill/>
              </a:ln>
              <a:solidFill>
                <a:schemeClr val="tx1"/>
              </a:solidFill>
              <a:effectLst/>
              <a:ea typeface="Times New Roman" pitchFamily="18" charset="0"/>
              <a:cs typeface="Arial" pitchFamily="34" charset="0"/>
            </a:endParaRPr>
          </a:p>
          <a:p>
            <a:endPar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İkili cinsiyet ilişkisinin ve heteroseksüelliğin normal bir kabul olarak yerleştiği toplumlarda heteroseksüel bireylere ve ilişkilere olumlu veya pozitif nitelikler atfedilirken, heteroseksüellik ve ikili cinsiyet sistemi dışındaki cinsel varoluşlara veya cinsiyet kimliklerine olumsuz veya negatif anlamlar yüklenir.</a:t>
            </a:r>
          </a:p>
          <a:p>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Eşcinseller ve heteroseksüeller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homofobiyle</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daha okul zamanından tanışmaktadırlar. Erkeksi bulunan kız çocuklarla veya kadınsı bulunan erkek çocuklarla dalga geçilmektedir ve zaman zaman çocuklar bu yüzden şiddete uğramaktadırlar. Çocuklar cinsel yönelimlerinin farkında dahi değilken onlarla alay edilir; (kızlara "erkek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fatma</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damgası vurulur, erkeklere ise “top” vb. gibi isimler takılır) sosyal ortamlardan uzaklaştırılırlar.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Homofobinin</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toplumun günlük hayatındaki etkileri, kötü niyetli dedikodular, isim takmalar, rahatsız edici bakışlar, internet üzerinden zorbalık etmeler, Vandalizm ve hırsızlığa maruz bırakma, ayrımcılık, izolasyon ve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red</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etme, cinsel ve fiziksel saldırı ve bazı durumlarda öldürme şeklinde ortaya çıkabilir. İnsan hakları yaklaşımına göre artık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homofobi</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bireysel bir korku olmaktan farklılaşıp sosyal yönden küresel bir soruna işaret eder hale gelmiştir. Örneğin Latin Amerika ülkelerinde iki günde bir, bir eşcinsel erkek öldürülmektedir. Toplumun tamamının </a:t>
            </a:r>
            <a:r>
              <a:rPr kumimoji="0" lang="tr-TR" sz="12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LGBTİ’lere</a:t>
            </a:r>
            <a:r>
              <a:rPr kumimoji="0" lang="tr-TR"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yönelik olumsuz tutumları değişmeden devletlerin yaptıkları kanunların tek başına yeterli olması mümkün görünmemektedir.</a:t>
            </a:r>
            <a:r>
              <a:rPr kumimoji="0" lang="tr-TR"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p>
            <a:endParaRPr kumimoji="0" lang="tr-TR" sz="1100" b="0" i="0" u="none" strike="noStrike" cap="none" normalizeH="0" baseline="0" dirty="0">
              <a:ln>
                <a:noFill/>
              </a:ln>
              <a:solidFill>
                <a:schemeClr val="tx1"/>
              </a:solidFill>
              <a:effectLst/>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dirty="0"/>
              <a:t>Eğitime</a:t>
            </a:r>
            <a:r>
              <a:rPr lang="tr-TR" baseline="0" dirty="0"/>
              <a:t> katılım konusundaki sayısal veriler kadınlarla erkekler arasındaki eşitsizliği belgeler. Bugün okuma yazmadan, okul öncesinden üniversite eğitimine kadar yukarıya çıktıkça eşitsizliğin arttığını görebiliriz. Okullar fırsat eşitliğini resmi eğitim ideolojisi olarak sürdürürken, sistemin nasıl olup da kadınların aleyhine işlediğini açıklamak için eğitimde cinsiyetçiliğin kapsamına ve içeriğine bakmak gerekir. </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Okulların ve eğitsel uygulamaların içerikleri, toplumdaki cinsiyet rollerine ilişkin </a:t>
            </a:r>
            <a:r>
              <a:rPr lang="tr-TR" baseline="0" dirty="0" err="1"/>
              <a:t>kalıpyargıları</a:t>
            </a:r>
            <a:r>
              <a:rPr lang="tr-TR" baseline="0" dirty="0"/>
              <a:t> gizli ya da açık iletilerle öğrencilere taşır. Bu iletiler çocukları geleneksel cinsiyet rollerine uygun davranışlara yöneltir, kadın ve erkeğe ilişkin başarı ölçütlerini ve sınırlarını tanımlar.</a:t>
            </a:r>
            <a:endParaRPr lang="tr-TR" dirty="0"/>
          </a:p>
          <a:p>
            <a:pPr marL="0" marR="0" indent="0" algn="just" defTabSz="914400" rtl="0" eaLnBrk="1" fontAlgn="auto" latinLnBrk="0" hangingPunct="1">
              <a:lnSpc>
                <a:spcPct val="100000"/>
              </a:lnSpc>
              <a:spcBef>
                <a:spcPts val="0"/>
              </a:spcBef>
              <a:spcAft>
                <a:spcPts val="0"/>
              </a:spcAft>
              <a:buClrTx/>
              <a:buSzTx/>
              <a:buFontTx/>
              <a:buNone/>
              <a:tabLst/>
              <a:defRPr/>
            </a:pPr>
            <a:r>
              <a:rPr lang="tr-TR" dirty="0"/>
              <a:t>Okullar ve eğitim sistemi biçimsel olarak her iki cinse eşit fırsatlar sunuyor göründüğünde bile, eğitim sistemleri toplumsal cinsiyet eşitliğini sağlamak için pek az şey yapmaktadır. Özellikle eğitimin içeriği  ile öğrenmenin ve yönlendirmenin nasıl yapılandırıldığı özel olarak önemli olmaktadır. Bu noktada öğretmen  tutum ve davranışları, müfredat ve ders kitapları ile okuldaki hayatın nasıl sürdürüldüğü öne çıkmaktadır.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Gizli müfredat: Açık müfredatta yer almayan ancak okulun işleyiş ve örgütlenmesiyle ilgili söylem ve pratiklerle verilen mesajlardır. Tutumlar, değerler, inançlar ve davranışlarla iletilir. Resmi müfredatta demokrasinin erdemlerini öğrenen öğrenci okuldaki hayatın katı ve baskıcı yapısı altında demokrasinin içerini derinden öğrenir. Öğretmen ve öğrencilerin davranış kodları müfredatta yer almaz ancak öğrenciler okulda nasıl davranmaları gerektiğini okulun kültürel ortamında öğrenirler. Çünkü okuldaki hayatın pek çok yönü kurallarla düzenlenmiştir: okul törenlerinden, derslikteki düzenin nasıl sürdürüleceğine, kültürel faaliyetlerden, ilişkilerin nasıl düzenleneceğine kadar beklentiler öğrencilere yazılı olmayan kurallarla iletilir.  Öğrencilere aktarmak üzere hangi bilginin seçildiği ve bilgi süreçlerinin nasıl yapılandırıldığı. Gizli müfredat genellikle statükoyu korumak için egemen kültür ve </a:t>
            </a:r>
            <a:r>
              <a:rPr lang="tr-TR" baseline="0" dirty="0" err="1"/>
              <a:t>sosyo</a:t>
            </a:r>
            <a:r>
              <a:rPr lang="tr-TR" baseline="0" dirty="0"/>
              <a:t>-ekonomik hiyerarşinin korunmasına hizmet eder. Bu nedenle öğrencinin sınıfsal kökeni ve okulun yerleştiği sosyal çevre gizli müfredatın içeriğini belirler.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Ders kitaplarında ataerkil aile tasvirleri hakim durumdadır. Kitaplarda kullanılan resimler ve </a:t>
            </a:r>
            <a:r>
              <a:rPr lang="tr-TR" baseline="0" dirty="0" err="1"/>
              <a:t>figorler</a:t>
            </a:r>
            <a:r>
              <a:rPr lang="tr-TR" baseline="0" dirty="0"/>
              <a:t> yine cinsiyetçi iletiler taşımaktadır. Özellikle görsellerde </a:t>
            </a:r>
            <a:r>
              <a:rPr lang="tr-TR" baseline="0" dirty="0" err="1"/>
              <a:t>islamcı</a:t>
            </a:r>
            <a:r>
              <a:rPr lang="tr-TR" baseline="0" dirty="0"/>
              <a:t> muhafazakarlık da göze çarpmaktadır. Oyun, oyun nesneleri, eylemler ve mekanlar bağlamında kızları ve erkekleri ayrıştıran metinler ve resimler hakimdir. Sonuç olarak kitaplar gerek metinlerin ideolojik içeriği gerekse görsel materyaller açısından cinsiyetçi bir dünya ve toplum tasviri kurmakta, ataerkil ideolojiyi aktarmaya devam etmektedir.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Okul kültürü: Öğrenciler okullarda kadınların ve erkeklerin aynı ailedekine benzer işbölümünün sürdüğünü, eril bir hegemonyanın altında toplumsallaşırlar. Okul kültürünün her yönü kız öğrencilerin eğitime katılımının her biçimini etkilerler, bu kültür kadınların istihdam ve kariyer seçimlerini de doğrudan etkilemektedir. Yine okullarda kullanılan şiddet kültürü de cinsiyetçiliğin sürmesine neden olmaktadır. Tacizler, tecavüzler vb.</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Resmi okul ideolojisinin toplumsal cinsiyete nötr yaklaşımı bir yandan cinsiyetçi tutum ve uygulamaları perdelemekte, diğer yandan cinsel kimliğin dar bir yorumunu getirmektedir. Farklı cinsel kimlik ve yönelimleri tanımaz, LGBTT öğrencilere ve öğretmenlere yönelik, olumsuz </a:t>
            </a:r>
            <a:r>
              <a:rPr lang="tr-TR" baseline="0" dirty="0" err="1"/>
              <a:t>kalıpyargılar</a:t>
            </a:r>
            <a:r>
              <a:rPr lang="tr-TR" baseline="0" dirty="0"/>
              <a:t>, ayrımcı ve zorba davranışlar da hakimdir.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Yine tutumlar açısından özellikle cinsellik ve cinsel ahlak konusunda kız öğrencilerin denetimi daha öne çıkmakta ve kız öğrenciler daha fazla baskı ve denetime maruz kalmakta, egemen cinsel ahlaki değerler (iffetli, uysal ve hanım hanımcık olmak gibi) kızlara dayatılmaktadır. Bu noktada da okulların ataerkil ideolojinin yeniden üretiminde önemli bir rol oynadığı görülmektedir.</a:t>
            </a:r>
          </a:p>
          <a:p>
            <a:pPr marL="0" marR="0" indent="0" algn="just" defTabSz="914400" rtl="0" eaLnBrk="1" fontAlgn="auto" latinLnBrk="0" hangingPunct="1">
              <a:lnSpc>
                <a:spcPct val="100000"/>
              </a:lnSpc>
              <a:spcBef>
                <a:spcPts val="0"/>
              </a:spcBef>
              <a:spcAft>
                <a:spcPts val="0"/>
              </a:spcAft>
              <a:buClrTx/>
              <a:buSzTx/>
              <a:buFontTx/>
              <a:buNone/>
              <a:tabLst/>
              <a:defRPr/>
            </a:pPr>
            <a:r>
              <a:rPr lang="tr-TR" baseline="0" dirty="0"/>
              <a:t>Aynı zamanda ana dili farklı olan kız çocukları erkeklere göre daha az sokağa çıktığı ve diğer insanlarla ilişkiye giremediği için resmi dili daha geç öğrenmekte bu da eşitsizliğe yol açmaktadır.</a:t>
            </a:r>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solidFill>
                  <a:srgbClr val="FF0000"/>
                </a:solidFill>
              </a:rPr>
              <a:t>Toplumsal cinsiyet ilişkileri kavramı, kadınlarla erkekler arasındaki işbölümü, roller ve kaynaklara erişimi de</a:t>
            </a:r>
            <a:r>
              <a:rPr lang="tr-TR" baseline="0" dirty="0">
                <a:solidFill>
                  <a:srgbClr val="FF0000"/>
                </a:solidFill>
              </a:rPr>
              <a:t> içeren eşitsizlik yaratan güç ilişkilerini ifade eder. Zaman içinde ve toplumlara göre değişebilir.  Ayrımcılık,  şiddet ve eşitsizlik arasındaki bağlantı da bu toplumsal cinsiyet ilişkileri zemininde gelişir. Ayrımcılık, eşitsizliği doğurur, aynı zamanda eşitsizlik ayrımcılığa uğramak demektir diyebiliriz. Bunun sonuçlarından biri de kadına yönelik şiddettir.  Kadınların üzerinde tahakküm kurmak anlamına da gelen şiddet ise ayrımcılık ve eşitsizliği pekiştirir. </a:t>
            </a:r>
            <a:endParaRPr lang="tr-TR" dirty="0">
              <a:solidFill>
                <a:srgbClr val="FF0000"/>
              </a:solidFill>
            </a:endParaRPr>
          </a:p>
        </p:txBody>
      </p:sp>
      <p:sp>
        <p:nvSpPr>
          <p:cNvPr id="4" name="3 Slayt Numarası Yer Tutucusu"/>
          <p:cNvSpPr>
            <a:spLocks noGrp="1"/>
          </p:cNvSpPr>
          <p:nvPr>
            <p:ph type="sldNum" sz="quarter" idx="10"/>
          </p:nvPr>
        </p:nvSpPr>
        <p:spPr/>
        <p:txBody>
          <a:bodyPr/>
          <a:lstStyle/>
          <a:p>
            <a:fld id="{4186AE81-EFD7-4747-8597-A02BF99FC25D}"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a:solidFill>
                  <a:schemeClr val="tx1"/>
                </a:solidFill>
                <a:latin typeface="+mn-lt"/>
                <a:ea typeface="+mn-ea"/>
                <a:cs typeface="+mn-cs"/>
              </a:rPr>
              <a:t>Kadına yönelik şiddet, “cinsiyet temelli şiddet”</a:t>
            </a:r>
            <a:r>
              <a:rPr lang="tr-TR" sz="1400" b="1" kern="1200" dirty="0">
                <a:solidFill>
                  <a:schemeClr val="tx1"/>
                </a:solidFill>
                <a:latin typeface="+mn-lt"/>
                <a:ea typeface="+mn-ea"/>
                <a:cs typeface="+mn-cs"/>
              </a:rPr>
              <a:t> </a:t>
            </a:r>
            <a:r>
              <a:rPr lang="tr-TR" sz="1400" kern="1200" dirty="0">
                <a:solidFill>
                  <a:schemeClr val="tx1"/>
                </a:solidFill>
                <a:latin typeface="+mn-lt"/>
                <a:ea typeface="+mn-ea"/>
                <a:cs typeface="+mn-cs"/>
              </a:rPr>
              <a:t>olarak da ifade edilmektedir. Cinsiyet temelli eşitsizlik ve şiddet birbirini besler. Eşitsizlik şiddete yol açarken şiddete uğramak yeni eşitsizliklerin doğmasına neden olur. Şiddetin yarattığı zararlar neticesinde kadınlar toplumsal kaynaklara ulaşmakta çok daha büyük engellerle karşılaşmaktadır.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a:solidFill>
                  <a:schemeClr val="tx1"/>
                </a:solidFill>
                <a:latin typeface="+mn-lt"/>
                <a:ea typeface="+mn-ea"/>
                <a:cs typeface="+mn-cs"/>
              </a:rPr>
              <a:t>Geleneksel kadınlık ve erkek rollerinin bir sonucu olarak kadın ve erkekten beklenen özellikler bütünü cinsler arasındaki güç ilişkilerini belirler. Cinsiyetlerden beklenen rollerdeki farklılığa bağlı olarak zaman içerisinde erkeklik güç, saldırganlık, dominantlık; kadınlık ise şefkat, zayıflık, pasiflik ve boyun eğme özellikleri ile özdeş hale gelmiştir. Bu özellikler bir cinsin diğeri üzerindeki hâkimiyetine aracılık eder. Kadınlara atfedilen bu özellikler bütünü, kadınların korunması gereken aciz varlıklar olarak görülmesine, kadının bedeni ve cinselliğinin kontrol edilmesine temel oluşturur. Bu anlayış çerçevesinde erkekler, kendilerine yüklenen rollerin bir parçası olarak kadınları “koruma” ve kontrol altında tutma “görevini” üstlenir. Bu rol çok küçük yaşlarda hem erkekler hem de kadınlar tarafından içselleştirilir. Bu “koruma” ve kontrol görevi, kadının ne giyeceği, kimle konuşacağı, nereye gideceği, çalışıp çalışamayacağı, kaç çocuk doğuracağı, hangi işi yapacağı, eğitimini hangi noktaya kadar sürdürebileceği gibi konularda karar verme süreçlerini kapsar. “Kadınların iyiliği için”, onlara rağmen ve onlar adına verilen bu kararlara uyulmasını sağlamanın temel aracı şiddettir.</a:t>
            </a:r>
            <a:endParaRPr lang="tr-TR" sz="1400" b="1" u="sng" dirty="0"/>
          </a:p>
          <a:p>
            <a:r>
              <a:rPr lang="tr-TR" sz="1400" b="1" u="sng" dirty="0"/>
              <a:t>Fiziksel Şiddet</a:t>
            </a:r>
          </a:p>
          <a:p>
            <a:pPr lvl="0">
              <a:spcBef>
                <a:spcPts val="1200"/>
              </a:spcBef>
            </a:pPr>
            <a:r>
              <a:rPr lang="tr-TR" sz="1200" dirty="0"/>
              <a:t>-Tokat atma veya bir nesne fırlatma.</a:t>
            </a:r>
          </a:p>
          <a:p>
            <a:pPr lvl="0">
              <a:spcBef>
                <a:spcPts val="300"/>
              </a:spcBef>
            </a:pPr>
            <a:r>
              <a:rPr lang="tr-TR" sz="1200" dirty="0"/>
              <a:t>-İtme, tartaklama ya da saç çekme.</a:t>
            </a:r>
          </a:p>
          <a:p>
            <a:pPr lvl="0">
              <a:spcBef>
                <a:spcPts val="300"/>
              </a:spcBef>
            </a:pPr>
            <a:r>
              <a:rPr lang="tr-TR" sz="1200" dirty="0"/>
              <a:t>-Yumrukla veya bir cisimle vurma.</a:t>
            </a:r>
          </a:p>
          <a:p>
            <a:pPr lvl="0">
              <a:spcBef>
                <a:spcPts val="300"/>
              </a:spcBef>
            </a:pPr>
            <a:r>
              <a:rPr lang="tr-TR" sz="1200" dirty="0"/>
              <a:t>-Tekmeleme, sürükleme ya da dövme.</a:t>
            </a:r>
          </a:p>
          <a:p>
            <a:pPr lvl="0">
              <a:spcBef>
                <a:spcPts val="300"/>
              </a:spcBef>
            </a:pPr>
            <a:r>
              <a:rPr lang="tr-TR" sz="1200" dirty="0"/>
              <a:t>-Boğazını sıkma veya bir yerini yakma.</a:t>
            </a:r>
          </a:p>
          <a:p>
            <a:pPr lvl="0">
              <a:spcBef>
                <a:spcPts val="300"/>
              </a:spcBef>
            </a:pPr>
            <a:r>
              <a:rPr lang="tr-TR" sz="1200" dirty="0"/>
              <a:t>-Bıçak, silah gibi aletlerle tehdit etme veya bunları kullanma. </a:t>
            </a:r>
          </a:p>
          <a:p>
            <a:r>
              <a:rPr lang="tr-TR" sz="1400" b="1" dirty="0"/>
              <a:t> </a:t>
            </a:r>
            <a:r>
              <a:rPr lang="tr-TR" sz="1400" b="1" u="sng" dirty="0"/>
              <a:t>Cinsel Şiddet</a:t>
            </a:r>
          </a:p>
          <a:p>
            <a:pPr lvl="0">
              <a:spcBef>
                <a:spcPts val="1200"/>
              </a:spcBef>
            </a:pPr>
            <a:r>
              <a:rPr lang="tr-TR" sz="1200" dirty="0"/>
              <a:t>-Kadını istemediği yerde zamanda ve biçimde cinsel ilişkiye zorlamak.</a:t>
            </a:r>
          </a:p>
          <a:p>
            <a:pPr>
              <a:spcBef>
                <a:spcPts val="300"/>
              </a:spcBef>
            </a:pPr>
            <a:r>
              <a:rPr lang="tr-TR" sz="1200" dirty="0"/>
              <a:t>-Çocuk doğurmaya/doğurmamaya zorlamak.</a:t>
            </a:r>
          </a:p>
          <a:p>
            <a:pPr>
              <a:spcBef>
                <a:spcPts val="300"/>
              </a:spcBef>
            </a:pPr>
            <a:r>
              <a:rPr lang="tr-TR" sz="1200" dirty="0"/>
              <a:t>-Seks</a:t>
            </a:r>
            <a:r>
              <a:rPr lang="tr-TR" sz="1200" baseline="0" dirty="0"/>
              <a:t> işçiliğine</a:t>
            </a:r>
            <a:r>
              <a:rPr lang="tr-TR" sz="1200" dirty="0"/>
              <a:t> zorlamak.</a:t>
            </a:r>
          </a:p>
          <a:p>
            <a:pPr>
              <a:spcBef>
                <a:spcPts val="300"/>
              </a:spcBef>
            </a:pPr>
            <a:r>
              <a:rPr lang="tr-TR" sz="1200" dirty="0"/>
              <a:t>-Cinsel organlarına zarar vermek.</a:t>
            </a:r>
          </a:p>
          <a:p>
            <a:pPr lvl="0"/>
            <a:r>
              <a:rPr lang="tr-TR" sz="1400" b="1" u="sng" dirty="0"/>
              <a:t>Psikolojik/Duygusal Şiddet</a:t>
            </a:r>
          </a:p>
          <a:p>
            <a:pPr lvl="0"/>
            <a:r>
              <a:rPr lang="tr-TR" sz="1200" dirty="0"/>
              <a:t>-Kadına bağırmak, hakaret etmek, aşağılamak.</a:t>
            </a:r>
          </a:p>
          <a:p>
            <a:pPr lvl="0"/>
            <a:r>
              <a:rPr lang="tr-TR" sz="1200" dirty="0"/>
              <a:t>-Başka kadınlarla kıyaslamak.</a:t>
            </a:r>
          </a:p>
          <a:p>
            <a:pPr lvl="0"/>
            <a:r>
              <a:rPr lang="tr-TR" sz="1200" dirty="0"/>
              <a:t>-Korkutmak, kıskanmak. </a:t>
            </a:r>
          </a:p>
          <a:p>
            <a:pPr lvl="0"/>
            <a:r>
              <a:rPr lang="tr-TR" sz="1200" dirty="0"/>
              <a:t>-Kadının nereye gideceğine, nasıl giyineceğine, kimlerle görüşeceğine karar vermek.</a:t>
            </a:r>
          </a:p>
          <a:p>
            <a:pPr lvl="0"/>
            <a:r>
              <a:rPr lang="tr-TR" sz="1200" dirty="0"/>
              <a:t>-Kadının kendini geliştirmesine engel olmak.</a:t>
            </a:r>
          </a:p>
          <a:p>
            <a:r>
              <a:rPr lang="tr-TR" sz="1200" b="1" dirty="0"/>
              <a:t> </a:t>
            </a:r>
            <a:r>
              <a:rPr lang="tr-TR" sz="1400" b="1" u="sng" dirty="0"/>
              <a:t>Ekonomik Şiddet</a:t>
            </a:r>
          </a:p>
          <a:p>
            <a:pPr lvl="0"/>
            <a:r>
              <a:rPr lang="tr-TR" sz="1200" dirty="0"/>
              <a:t>-Kadının para harcamasının kısıtlanması.</a:t>
            </a:r>
          </a:p>
          <a:p>
            <a:pPr lvl="0"/>
            <a:r>
              <a:rPr lang="tr-TR" sz="1200" dirty="0"/>
              <a:t>-Çalışmasına izin verilmemesi.</a:t>
            </a:r>
          </a:p>
          <a:p>
            <a:pPr lvl="0"/>
            <a:r>
              <a:rPr lang="tr-TR" sz="1200" dirty="0"/>
              <a:t>-Zorla çalıştırılması.</a:t>
            </a:r>
          </a:p>
          <a:p>
            <a:pPr lvl="0"/>
            <a:r>
              <a:rPr lang="tr-TR" sz="1200" dirty="0"/>
              <a:t>-Ekonomik konulardaki kararların erkek tarafından tek başına alınması.</a:t>
            </a:r>
          </a:p>
          <a:p>
            <a:pPr lvl="0"/>
            <a:r>
              <a:rPr lang="tr-TR" sz="1200" dirty="0"/>
              <a:t>-Az para vererek çok şey beklenmesi.</a:t>
            </a:r>
          </a:p>
          <a:p>
            <a:pPr lvl="0"/>
            <a:r>
              <a:rPr lang="tr-TR" sz="1200" dirty="0"/>
              <a:t>-Kadının parasının elinden alınması.</a:t>
            </a:r>
          </a:p>
          <a:p>
            <a:pPr lvl="0"/>
            <a:r>
              <a:rPr lang="tr-TR" sz="1200" dirty="0"/>
              <a:t>-İş yerinde olay yaratmak suretiyle kadının işten atılmasına neden olunması.</a:t>
            </a:r>
          </a:p>
          <a:p>
            <a:r>
              <a:rPr lang="tr-TR" sz="1200" dirty="0"/>
              <a:t>-Kadının iş bulmasını kolaylaştırıcı becerileri geliştirecek etkinliklerin engellenmesi.</a:t>
            </a:r>
          </a:p>
          <a:p>
            <a:pPr algn="just" fontAlgn="base">
              <a:lnSpc>
                <a:spcPct val="107000"/>
              </a:lnSpc>
              <a:spcAft>
                <a:spcPts val="800"/>
              </a:spcAft>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Flört şiddeti,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korkutucu ve kafa karıştırıcı bir deneyimdir. İki kişinin birbirini “çift” olarak tanımlamasının ardından erkeğin, genç kadını kontrol etmeyi, denetlemeyi “hak” olarak görmesi, onun adına kararları vermek istemesiyle başlar.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 dönemde, kadının eski erkek arkadaşında da artan tehdit ve şiddet söz konusu olabilir. Geleneksel bakış açısı, genç kadınların sıklıkla kendilerini erkek arkadaşlarına itaat etmek ve onların dediklerini yapmak zorunda hissetmesine neden olur. Bu durum, diğer sosyal aktivitelerden ve arkadaşlardan vazgeçmesine, erkeğe öncelik vermesine ve ciddi bir yalıtıma yol açar. Kimi arkadaş gruplarında “mutlaka kız veya erkek arkadaşın olmalı” baskısının yaşandığı, ergen ve genç kadınların terk edilme korkusu nedeniyle erkek arkadaşlarının şiddetine boyun eğdikleri görülür.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Bazı durumlarda da aile ya da çevre baskısı nedeniyle “erkek arkadaşın” varlığının saklanması gerekir. Ergen ve genç kadın, yaşadığı şiddeti açıklayacak kişi ve ortam bulmakta zorluk çeker, yaşadıkları karşısında ne düşüneceğini, ne hissedeceğini bilemez. Flört şiddeti, yetişkinlikte yaşanan şiddetin uyarısı niteliğindedir.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800"/>
              </a:spcAft>
            </a:pPr>
            <a:r>
              <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b="0" u="none"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07000"/>
              </a:lnSpc>
              <a:spcAft>
                <a:spcPts val="800"/>
              </a:spcAft>
            </a:pPr>
            <a:r>
              <a:rPr lang="tr-TR" sz="1200" b="1" u="sng" dirty="0"/>
              <a:t>Taciz: </a:t>
            </a:r>
            <a:r>
              <a:rPr lang="tr-TR" sz="1200" dirty="0"/>
              <a:t>Cinsel taciz günlük hayatımızın her alanında çok sık karşılaştığımız bir suçtur. Cinsel içerikli sözler, tavırlar, laf atmalar, dokunma, ısrarcı bakışlar gibi bizi cinsel yönden rahatsız eden davranışların hepsi.</a:t>
            </a:r>
          </a:p>
          <a:p>
            <a:pPr>
              <a:spcAft>
                <a:spcPts val="1200"/>
              </a:spcAft>
            </a:pPr>
            <a:r>
              <a:rPr lang="tr-TR" sz="1200" b="1" u="sng" dirty="0"/>
              <a:t>Cinsel saldırı-tecavüz : </a:t>
            </a:r>
            <a:r>
              <a:rPr lang="tr-TR" sz="1200" dirty="0"/>
              <a:t>Cinsel saldırı suçu, kişinin vücut dokunulmazlığını ihlal etmek olarak tanımlanır. Biz istemedikçe kimsenin bize yönelik herhangi bir cinsel davranışta bulunmaya hakkı yoktur. Bu suçun cezası, saldırıya uğrayan kişinin şikâyeti üzerine, iki yıldan yedi yıla kadar hapistir.Saldırganın cezalandırılması için saldırının cinsel ilişkiyle sonuçlanması gerekmez. Örneğin tecavüze teşebbüs ya da elle sarkıntılık, cinsel saldırı olarak kabul edilir.</a:t>
            </a:r>
          </a:p>
          <a:p>
            <a:pPr>
              <a:spcAft>
                <a:spcPts val="1200"/>
              </a:spcAft>
            </a:pPr>
            <a:r>
              <a:rPr lang="tr-TR" sz="1200" b="1" u="sng" dirty="0" err="1"/>
              <a:t>Mobbing</a:t>
            </a:r>
            <a:r>
              <a:rPr lang="tr-TR" sz="1200" b="1" u="sng" dirty="0"/>
              <a:t>: </a:t>
            </a:r>
            <a:r>
              <a:rPr lang="tr-TR" sz="1200" b="0" u="sng" dirty="0"/>
              <a:t>P</a:t>
            </a:r>
            <a:r>
              <a:rPr lang="tr-TR" sz="1200" dirty="0"/>
              <a:t>sikolojik baskı, duygusal taciz, yıldırma veya iş yerinde psikolojik terör anlamlarıdır. Özellikle hiyerarşik yapılanmış gruplarda, örgütlerde, gücü elinde bulunduran kişinin ya da grubun, diğerlerine psikolojik yollardan, uzun süreli sistematik baskı uygulamasıdır.  </a:t>
            </a:r>
          </a:p>
          <a:p>
            <a:r>
              <a:rPr lang="tr-TR" sz="1200" b="1" i="1" dirty="0"/>
              <a:t>“..ve bunların hepsi özeldir asla politik değildir” ! Ne dersiniz ?</a:t>
            </a:r>
          </a:p>
          <a:p>
            <a:endParaRPr lang="tr-TR" sz="1200" b="1" i="1" dirty="0"/>
          </a:p>
          <a:p>
            <a:r>
              <a:rPr lang="tr-TR" sz="1600" b="1" dirty="0">
                <a:solidFill>
                  <a:schemeClr val="accent1">
                    <a:lumMod val="75000"/>
                  </a:schemeClr>
                </a:solidFill>
              </a:rPr>
              <a:t>Sonuç olarak : “Kadının beyanı esastır!“</a:t>
            </a:r>
          </a:p>
          <a:p>
            <a:endParaRPr lang="tr-TR" sz="1200" dirty="0"/>
          </a:p>
          <a:p>
            <a:r>
              <a:rPr lang="tr-TR" sz="1200" dirty="0"/>
              <a:t>Dünya’da her üç kadından biri fiziksel ve/veya cinsel şiddete maruz kalmaktadır.</a:t>
            </a:r>
          </a:p>
          <a:p>
            <a:pPr>
              <a:spcBef>
                <a:spcPts val="600"/>
              </a:spcBef>
            </a:pPr>
            <a:r>
              <a:rPr lang="tr-TR" sz="1200" dirty="0"/>
              <a:t>-Kadınların büyük bir bölümü eşinden veya birlikte yaşadığı kişiden </a:t>
            </a:r>
          </a:p>
          <a:p>
            <a:r>
              <a:rPr lang="tr-TR" sz="1200" dirty="0"/>
              <a:t>şiddet görmektedir.</a:t>
            </a:r>
          </a:p>
          <a:p>
            <a:pPr>
              <a:spcBef>
                <a:spcPts val="600"/>
              </a:spcBef>
            </a:pPr>
            <a:r>
              <a:rPr lang="tr-TR" sz="1200" dirty="0"/>
              <a:t>-Dünya’da tüm kadın cinayetlerinin % 38’inde fail, kadının eşi veya birlikte olduğu kişidir. </a:t>
            </a: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sz="1200" dirty="0">
                <a:ea typeface="Times New Roman" pitchFamily="18" charset="0"/>
                <a:cs typeface="Arial" pitchFamily="34" charset="0"/>
              </a:rPr>
              <a:t>“Kızını dövmeyen dizini döver.”</a:t>
            </a:r>
            <a:r>
              <a:rPr lang="tr-TR" sz="1200" dirty="0"/>
              <a:t> </a:t>
            </a:r>
          </a:p>
          <a:p>
            <a:pPr algn="just"/>
            <a:r>
              <a:rPr kumimoji="0" lang="tr-TR" sz="1200" b="0" i="0" u="none" strike="noStrike" cap="none" normalizeH="0" baseline="0" dirty="0">
                <a:ln>
                  <a:noFill/>
                </a:ln>
                <a:solidFill>
                  <a:schemeClr val="tx1"/>
                </a:solidFill>
                <a:effectLst/>
                <a:ea typeface="Times New Roman" pitchFamily="18" charset="0"/>
                <a:cs typeface="Arial" pitchFamily="34" charset="0"/>
              </a:rPr>
              <a:t>“Kadının sırtından sopayı, karnından sıpayı eksik </a:t>
            </a:r>
            <a:r>
              <a:rPr lang="tr-TR" sz="1200" dirty="0">
                <a:ea typeface="Times New Roman" pitchFamily="18" charset="0"/>
                <a:cs typeface="Arial" pitchFamily="34" charset="0"/>
              </a:rPr>
              <a:t>etmeyeceksin.” </a:t>
            </a:r>
            <a:endParaRPr lang="tr-TR" sz="1200" dirty="0">
              <a:cs typeface="Arial" pitchFamily="34" charset="0"/>
            </a:endParaRPr>
          </a:p>
          <a:p>
            <a:pPr algn="just"/>
            <a:r>
              <a:rPr lang="tr-TR" sz="1200" dirty="0">
                <a:cs typeface="Arial" pitchFamily="34" charset="0"/>
              </a:rPr>
              <a:t>“</a:t>
            </a:r>
            <a:r>
              <a:rPr lang="tr-TR" sz="1200" dirty="0"/>
              <a:t>Kocanın vurduğu yerde gül biter.”</a:t>
            </a:r>
          </a:p>
          <a:p>
            <a:pPr algn="just"/>
            <a:r>
              <a:rPr lang="tr-TR" sz="1200" dirty="0"/>
              <a:t>“Tarlayı düz al, kadını kız al.”</a:t>
            </a:r>
          </a:p>
          <a:p>
            <a:pPr algn="just"/>
            <a:r>
              <a:rPr lang="tr-TR" sz="1200" dirty="0"/>
              <a:t>“Oğlan olsun deli olsun, ekmek olsun kuru olsun.”</a:t>
            </a:r>
          </a:p>
          <a:p>
            <a:pPr algn="just"/>
            <a:r>
              <a:rPr lang="tr-TR" sz="1200" dirty="0"/>
              <a:t>“Er kocarsa koç olur, karı kocarsa hiç olur.” </a:t>
            </a:r>
          </a:p>
          <a:p>
            <a:pPr algn="just"/>
            <a:r>
              <a:rPr lang="tr-TR" sz="1200" dirty="0"/>
              <a:t>“Saçı uzun, aklı kısa.” </a:t>
            </a:r>
          </a:p>
          <a:p>
            <a:pPr algn="just"/>
            <a:r>
              <a:rPr lang="tr-TR" sz="1200" dirty="0"/>
              <a:t>“Erkekçe dövüşmek/konuşmak“</a:t>
            </a:r>
          </a:p>
          <a:p>
            <a:pPr algn="just"/>
            <a:r>
              <a:rPr lang="tr-TR" sz="1200" dirty="0"/>
              <a:t>“Erkek sözü vermek.”</a:t>
            </a:r>
          </a:p>
          <a:p>
            <a:pPr algn="just"/>
            <a:r>
              <a:rPr lang="tr-TR" sz="1200" dirty="0"/>
              <a:t>“Elinin hamuruyla erkek işine karışma.</a:t>
            </a:r>
            <a:r>
              <a:rPr lang="tr-TR" sz="1200" b="1" dirty="0"/>
              <a:t>”</a:t>
            </a: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Font typeface="Wingdings" pitchFamily="2" charset="2"/>
              <a:buNone/>
            </a:pPr>
            <a:r>
              <a:rPr lang="tr-TR" dirty="0"/>
              <a:t>Sadece konuya giriş niteliğindeki bu sorulara katılımcılardan yanıt istenmeyecek.</a:t>
            </a:r>
            <a:r>
              <a:rPr lang="tr-TR" sz="1200" dirty="0"/>
              <a:t> </a:t>
            </a:r>
          </a:p>
          <a:p>
            <a:pPr algn="just">
              <a:buFont typeface="Wingdings" pitchFamily="2" charset="2"/>
              <a:buNone/>
            </a:pPr>
            <a:r>
              <a:rPr lang="tr-TR" sz="1200" dirty="0"/>
              <a:t>Bu sorular da eklenebilir:</a:t>
            </a:r>
          </a:p>
          <a:p>
            <a:pPr algn="just">
              <a:buFont typeface="Wingdings" pitchFamily="2" charset="2"/>
              <a:buNone/>
            </a:pPr>
            <a:r>
              <a:rPr lang="tr-TR" sz="1200" dirty="0"/>
              <a:t>Kadınların; </a:t>
            </a:r>
          </a:p>
          <a:p>
            <a:pPr algn="just">
              <a:buFont typeface="Wingdings" pitchFamily="2" charset="2"/>
              <a:buNone/>
            </a:pPr>
            <a:r>
              <a:rPr lang="tr-TR" sz="1200" dirty="0"/>
              <a:t>Çocukları seven, merhametli, yardım sever ve duygusal olmaları doğuştan getirdikleri özellikleri ile mi ilgilidir? öğretmen, ebe hemşire, terzi olmaları doğalarının gerektirdiği seçimler midir?</a:t>
            </a:r>
          </a:p>
          <a:p>
            <a:pPr algn="just">
              <a:buFont typeface="Wingdings" pitchFamily="2" charset="2"/>
              <a:buNone/>
            </a:pPr>
            <a:r>
              <a:rPr lang="tr-TR" sz="1200" dirty="0"/>
              <a:t>Erkekler ev dışında çalışıp para kazanırken kadınlar da evde oturup çocuklara bakarken doğalarına uygun bir biçimde mi davranmaktadırlar?</a:t>
            </a:r>
          </a:p>
          <a:p>
            <a:pPr algn="just">
              <a:buFont typeface="Wingdings" pitchFamily="2" charset="2"/>
              <a:buNone/>
            </a:pPr>
            <a:r>
              <a:rPr lang="tr-TR" sz="1200" dirty="0"/>
              <a:t>Yoksa acaba erkeklerin ve kadınların bu özellikleri toplumsal mıdır?</a:t>
            </a:r>
          </a:p>
          <a:p>
            <a:pPr algn="just">
              <a:buFont typeface="Wingdings" pitchFamily="2" charset="2"/>
              <a:buNone/>
            </a:pPr>
            <a:r>
              <a:rPr lang="tr-TR" sz="1200" dirty="0"/>
              <a:t>Erkekler ve kadınlar arasındaki farklılıkları yaratan onların doğal özellikleri midir, yoksa içinde yaşadıkları toplumun özellikleri nedeniyle mi farklıdırlar? </a:t>
            </a:r>
          </a:p>
          <a:p>
            <a:pPr algn="just">
              <a:buFont typeface="Wingdings" pitchFamily="2" charset="2"/>
              <a:buNone/>
            </a:pPr>
            <a:r>
              <a:rPr lang="tr-TR" sz="1200" dirty="0"/>
              <a:t>Erkeklerin politikacı, güreşçi, kamyon şoförü, asker olmaları doğaları gereği midir?</a:t>
            </a:r>
          </a:p>
          <a:p>
            <a:pPr algn="just">
              <a:buFont typeface="Wingdings" pitchFamily="2" charset="2"/>
              <a:buNone/>
            </a:pPr>
            <a:r>
              <a:rPr lang="tr-TR" sz="1200" dirty="0"/>
              <a:t>Kavgacı, aktif, saldırgan, rasyonel olmaları doğuştan mıdır?</a:t>
            </a:r>
          </a:p>
          <a:p>
            <a:pPr algn="just">
              <a:buFont typeface="Wingdings" pitchFamily="2" charset="2"/>
              <a:buNone/>
            </a:pPr>
            <a:r>
              <a:rPr lang="tr-TR" sz="1200" dirty="0"/>
              <a:t>Bu özellikleri nedeniyle mi toplumda yönetici konumları işgal etmektedirler?</a:t>
            </a:r>
          </a:p>
          <a:p>
            <a:pPr>
              <a:buFont typeface="Wingdings" pitchFamily="2" charset="2"/>
              <a:buChar char="ü"/>
            </a:pP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tr-TR" sz="1200" dirty="0"/>
              <a:t>Toplumsal cinsiyet, biyolojik ve fiziksel özelliklerin ötesinde sosyal olarak inşa edilen bir alandır.  Biyolojik cinsiyetten farklı olarak, cinsiyeti sosyal ve kültürel açıdan tanımlar.</a:t>
            </a:r>
          </a:p>
          <a:p>
            <a:pPr algn="just">
              <a:buFont typeface="Wingdings" pitchFamily="2" charset="2"/>
              <a:buChar char="ü"/>
            </a:pPr>
            <a:r>
              <a:rPr lang="tr-TR" sz="1200" dirty="0"/>
              <a:t>Toplumların, cinsiyetleri birbirinden ayırt etme biçimini, onlara verdiği toplumsal rolleri anlatmak için kullanılır.</a:t>
            </a:r>
          </a:p>
          <a:p>
            <a:pPr algn="just">
              <a:buFont typeface="Wingdings" pitchFamily="2" charset="2"/>
              <a:buChar char="ü"/>
            </a:pPr>
            <a:r>
              <a:rPr lang="tr-TR" sz="1200" dirty="0"/>
              <a:t>Da</a:t>
            </a:r>
            <a:r>
              <a:rPr lang="en-US" sz="1200" dirty="0" err="1"/>
              <a:t>vranı</a:t>
            </a:r>
            <a:r>
              <a:rPr lang="tr-TR" sz="1200" dirty="0"/>
              <a:t>ş</a:t>
            </a:r>
            <a:r>
              <a:rPr lang="en-US" sz="1200" dirty="0"/>
              <a:t> </a:t>
            </a:r>
            <a:r>
              <a:rPr lang="en-US" sz="1200" dirty="0" err="1"/>
              <a:t>modellerine</a:t>
            </a:r>
            <a:r>
              <a:rPr lang="en-US" sz="1200" dirty="0"/>
              <a:t>, </a:t>
            </a:r>
            <a:r>
              <a:rPr lang="en-US" sz="1200" dirty="0" err="1"/>
              <a:t>rollere</a:t>
            </a:r>
            <a:r>
              <a:rPr lang="en-US" sz="1200" dirty="0"/>
              <a:t>, </a:t>
            </a:r>
            <a:r>
              <a:rPr lang="en-US" sz="1200" dirty="0" err="1"/>
              <a:t>sorumluluklara</a:t>
            </a:r>
            <a:r>
              <a:rPr lang="en-US" sz="1200" dirty="0"/>
              <a:t> </a:t>
            </a:r>
            <a:r>
              <a:rPr lang="en-US" sz="1200" dirty="0" err="1"/>
              <a:t>işaret</a:t>
            </a:r>
            <a:r>
              <a:rPr lang="en-US" sz="1200" dirty="0"/>
              <a:t> </a:t>
            </a:r>
            <a:r>
              <a:rPr lang="en-US" sz="1200" dirty="0" err="1"/>
              <a:t>eder</a:t>
            </a:r>
            <a:r>
              <a:rPr lang="tr-TR" sz="1200" dirty="0"/>
              <a:t>.</a:t>
            </a:r>
          </a:p>
          <a:p>
            <a:pPr algn="just">
              <a:buFont typeface="Wingdings" pitchFamily="2" charset="2"/>
              <a:buChar char="ü"/>
            </a:pPr>
            <a:r>
              <a:rPr lang="tr-TR" sz="1200" dirty="0"/>
              <a:t> Cinsiyetler arasındaki güç ilişkilerini anlamaya, eşitsizlikleri sorgulamaya yarar. </a:t>
            </a:r>
          </a:p>
          <a:p>
            <a:pPr algn="just">
              <a:buFont typeface="Wingdings" pitchFamily="2" charset="2"/>
              <a:buChar char="ü"/>
            </a:pPr>
            <a:r>
              <a:rPr lang="tr-TR" sz="1200" dirty="0"/>
              <a:t>Kadınlar ile erkekler arasındaki eşitsizliğin kaynağı,</a:t>
            </a:r>
            <a:r>
              <a:rPr lang="tr-TR" sz="1200" baseline="0" dirty="0"/>
              <a:t> sınıflar arasında olduğu gibi toplumsaldır. Tarihsel süreç içinde ortaya çıkmıştır.</a:t>
            </a:r>
            <a:endParaRPr lang="tr-TR" sz="1200"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tr-TR" dirty="0"/>
              <a:t>Bu</a:t>
            </a:r>
            <a:r>
              <a:rPr lang="tr-TR" baseline="0" dirty="0"/>
              <a:t> sorular katılımcılara sorulacak ve biyolojik mi toplumsal cinsiyet mi olduklarının yanıtı istenecek.</a:t>
            </a:r>
          </a:p>
          <a:p>
            <a:pPr algn="just"/>
            <a:r>
              <a:rPr lang="tr-TR" baseline="0" dirty="0"/>
              <a:t>Örneğin burada kadınların barışçıl olmaları üzerine biraz konuşulabilir. Kadınlar hep barış ister, savaşmaz, erkekler hep savaşır, barış istemez gibi.</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pPr algn="just"/>
            <a:r>
              <a:rPr lang="tr-TR" sz="1200" kern="1200" dirty="0">
                <a:solidFill>
                  <a:schemeClr val="tx1"/>
                </a:solidFill>
                <a:latin typeface="+mn-lt"/>
                <a:ea typeface="+mn-ea"/>
                <a:cs typeface="+mn-cs"/>
              </a:rPr>
              <a:t>Yasalar, gelenekler, görenekler, ahlak toplumsal konularda namus olgusuyla, ataerkil bakış açısıyla, toplumsal cinsiyet bakış açısıyla yazılmıştır. </a:t>
            </a:r>
          </a:p>
          <a:p>
            <a:pPr algn="just"/>
            <a:r>
              <a:rPr lang="tr-TR" sz="1200" b="1" dirty="0"/>
              <a:t>Rol,</a:t>
            </a:r>
            <a:r>
              <a:rPr lang="tr-TR" sz="1200" b="1" baseline="0" dirty="0"/>
              <a:t> </a:t>
            </a:r>
            <a:r>
              <a:rPr lang="tr-TR" sz="1200" b="0" baseline="0" dirty="0"/>
              <a:t>örgütlü sosyal bir yapı içinde bireyin bulunduğu pozisyonu, bu pozisyonla ilgili sorumlulukları, ayrıcalıkları ve diğer pozisyonlardaki insanlarla etkileşimi yönlendiren kuralları gösterir. Annelik, babalık, öğretmenlik, askerlik gibi kadınlara ve erkeklere verilen farklı roller ise toplumsal cinsiyet rolleri olarak bilinir.</a:t>
            </a:r>
            <a:endParaRPr lang="tr-TR" sz="1200" b="0" dirty="0"/>
          </a:p>
          <a:p>
            <a:pPr algn="just"/>
            <a:r>
              <a:rPr lang="tr-TR" sz="1200" b="1" dirty="0"/>
              <a:t>Önyargı: </a:t>
            </a:r>
            <a:r>
              <a:rPr lang="tr-TR" sz="1200" dirty="0"/>
              <a:t>İ</a:t>
            </a:r>
            <a:r>
              <a:rPr lang="en-US" sz="1200" dirty="0" err="1"/>
              <a:t>nsanları</a:t>
            </a:r>
            <a:r>
              <a:rPr lang="en-US" sz="1200" dirty="0"/>
              <a:t>, </a:t>
            </a:r>
            <a:r>
              <a:rPr lang="en-US" sz="1200" dirty="0" err="1"/>
              <a:t>bireysel</a:t>
            </a:r>
            <a:r>
              <a:rPr lang="en-US" sz="1200" dirty="0"/>
              <a:t> </a:t>
            </a:r>
            <a:r>
              <a:rPr lang="en-US" sz="1200" dirty="0" err="1"/>
              <a:t>varoluşlarından</a:t>
            </a:r>
            <a:r>
              <a:rPr lang="en-US" sz="1200" dirty="0"/>
              <a:t> </a:t>
            </a:r>
            <a:r>
              <a:rPr lang="en-US" sz="1200" dirty="0" err="1"/>
              <a:t>değil</a:t>
            </a:r>
            <a:r>
              <a:rPr lang="en-US" sz="1200" dirty="0"/>
              <a:t>, </a:t>
            </a:r>
            <a:r>
              <a:rPr lang="en-US" sz="1200" dirty="0" err="1"/>
              <a:t>grup</a:t>
            </a:r>
            <a:r>
              <a:rPr lang="en-US" sz="1200" dirty="0"/>
              <a:t> </a:t>
            </a:r>
            <a:r>
              <a:rPr lang="en-US" sz="1200" dirty="0" err="1"/>
              <a:t>aidiyetlerinden</a:t>
            </a:r>
            <a:r>
              <a:rPr lang="en-US" sz="1200" dirty="0"/>
              <a:t> </a:t>
            </a:r>
            <a:r>
              <a:rPr lang="en-US" sz="1200" dirty="0" err="1"/>
              <a:t>hareketle</a:t>
            </a:r>
            <a:r>
              <a:rPr lang="en-US" sz="1200" dirty="0"/>
              <a:t> </a:t>
            </a:r>
            <a:r>
              <a:rPr lang="en-US" sz="1200" dirty="0" err="1"/>
              <a:t>değerlendiren</a:t>
            </a:r>
            <a:r>
              <a:rPr lang="en-US" sz="1200" dirty="0"/>
              <a:t> </a:t>
            </a:r>
            <a:r>
              <a:rPr lang="en-US" sz="1200" dirty="0" err="1"/>
              <a:t>tutumdur</a:t>
            </a:r>
            <a:r>
              <a:rPr lang="en-US" sz="1200" dirty="0"/>
              <a:t>, </a:t>
            </a:r>
            <a:r>
              <a:rPr lang="en-US" sz="1200" dirty="0" err="1"/>
              <a:t>olumsuz</a:t>
            </a:r>
            <a:r>
              <a:rPr lang="en-US" sz="1200" dirty="0"/>
              <a:t>, </a:t>
            </a:r>
            <a:r>
              <a:rPr lang="en-US" sz="1200" dirty="0" err="1"/>
              <a:t>dogmatik</a:t>
            </a:r>
            <a:r>
              <a:rPr lang="en-US" sz="1200" dirty="0"/>
              <a:t> </a:t>
            </a:r>
            <a:r>
              <a:rPr lang="en-US" sz="1200" dirty="0" err="1"/>
              <a:t>kanaatleri</a:t>
            </a:r>
            <a:r>
              <a:rPr lang="en-US" sz="1200" dirty="0"/>
              <a:t> </a:t>
            </a:r>
            <a:r>
              <a:rPr lang="en-US" sz="1200" dirty="0" err="1"/>
              <a:t>ifade</a:t>
            </a:r>
            <a:r>
              <a:rPr lang="en-US" sz="1200" dirty="0"/>
              <a:t> </a:t>
            </a:r>
            <a:r>
              <a:rPr lang="en-US" sz="1200" dirty="0" err="1"/>
              <a:t>eder</a:t>
            </a:r>
            <a:r>
              <a:rPr lang="tr-TR" sz="1200" dirty="0"/>
              <a:t>. Cinsiyet</a:t>
            </a:r>
            <a:r>
              <a:rPr lang="tr-TR" sz="1200" baseline="0" dirty="0"/>
              <a:t> önyargıları dendiğinde öncelikle kadınlara yönelik önyargılardan söz edilmektedir. </a:t>
            </a:r>
            <a:endParaRPr lang="tr-TR" sz="1200" dirty="0"/>
          </a:p>
          <a:p>
            <a:pPr algn="just"/>
            <a:r>
              <a:rPr lang="tr-TR" sz="1200" dirty="0">
                <a:solidFill>
                  <a:srgbClr val="FF0000"/>
                </a:solidFill>
              </a:rPr>
              <a:t>Romanların hırsız, Sarışınlar aptal</a:t>
            </a:r>
          </a:p>
          <a:p>
            <a:pPr algn="just"/>
            <a:r>
              <a:rPr lang="en-US" b="1" dirty="0" err="1"/>
              <a:t>Kalıpyargı</a:t>
            </a:r>
            <a:r>
              <a:rPr lang="tr-TR" b="1" dirty="0"/>
              <a:t>: </a:t>
            </a:r>
            <a:r>
              <a:rPr lang="tr-TR" sz="1200" dirty="0"/>
              <a:t>Ö</a:t>
            </a:r>
            <a:r>
              <a:rPr lang="en-US" sz="1200" dirty="0" err="1"/>
              <a:t>nceden</a:t>
            </a:r>
            <a:r>
              <a:rPr lang="en-US" sz="1200" dirty="0"/>
              <a:t> </a:t>
            </a:r>
            <a:r>
              <a:rPr lang="en-US" sz="1200" dirty="0" err="1"/>
              <a:t>oluşturulmuş</a:t>
            </a:r>
            <a:r>
              <a:rPr lang="en-US" sz="1200" dirty="0"/>
              <a:t> </a:t>
            </a:r>
            <a:r>
              <a:rPr lang="en-US" sz="1200" dirty="0" err="1"/>
              <a:t>birtakım</a:t>
            </a:r>
            <a:r>
              <a:rPr lang="en-US" sz="1200" dirty="0"/>
              <a:t> </a:t>
            </a:r>
            <a:r>
              <a:rPr lang="en-US" sz="1200" dirty="0" err="1"/>
              <a:t>izlenimler</a:t>
            </a:r>
            <a:r>
              <a:rPr lang="en-US" sz="1200" dirty="0"/>
              <a:t>, </a:t>
            </a:r>
            <a:r>
              <a:rPr lang="en-US" sz="1200" dirty="0" err="1"/>
              <a:t>duyumlar</a:t>
            </a:r>
            <a:r>
              <a:rPr lang="en-US" sz="1200" dirty="0"/>
              <a:t> </a:t>
            </a:r>
            <a:r>
              <a:rPr lang="en-US" sz="1200" dirty="0" err="1"/>
              <a:t>ve</a:t>
            </a:r>
            <a:r>
              <a:rPr lang="en-US" sz="1200" dirty="0"/>
              <a:t> </a:t>
            </a:r>
            <a:r>
              <a:rPr lang="en-US" sz="1200" dirty="0" err="1"/>
              <a:t>görüntüler</a:t>
            </a:r>
            <a:r>
              <a:rPr lang="en-US" sz="1200" dirty="0"/>
              <a:t> </a:t>
            </a:r>
            <a:r>
              <a:rPr lang="en-US" sz="1200" dirty="0" err="1"/>
              <a:t>sayesinde</a:t>
            </a:r>
            <a:r>
              <a:rPr lang="en-US" sz="1200" dirty="0"/>
              <a:t> </a:t>
            </a:r>
            <a:r>
              <a:rPr lang="en-US" sz="1200" dirty="0" err="1"/>
              <a:t>bir</a:t>
            </a:r>
            <a:r>
              <a:rPr lang="en-US" sz="1200" dirty="0"/>
              <a:t> </a:t>
            </a:r>
            <a:r>
              <a:rPr lang="en-US" sz="1200" dirty="0" err="1"/>
              <a:t>nesne</a:t>
            </a:r>
            <a:r>
              <a:rPr lang="en-US" sz="1200" dirty="0"/>
              <a:t>, </a:t>
            </a:r>
            <a:r>
              <a:rPr lang="en-US" sz="1200" dirty="0" err="1"/>
              <a:t>yer</a:t>
            </a:r>
            <a:r>
              <a:rPr lang="en-US" sz="1200" dirty="0"/>
              <a:t>, </a:t>
            </a:r>
            <a:r>
              <a:rPr lang="en-US" sz="1200" dirty="0" err="1"/>
              <a:t>kişi</a:t>
            </a:r>
            <a:r>
              <a:rPr lang="en-US" sz="1200" dirty="0"/>
              <a:t> </a:t>
            </a:r>
            <a:r>
              <a:rPr lang="en-US" sz="1200" dirty="0" err="1"/>
              <a:t>ya</a:t>
            </a:r>
            <a:r>
              <a:rPr lang="en-US" sz="1200" dirty="0"/>
              <a:t> </a:t>
            </a:r>
            <a:r>
              <a:rPr lang="en-US" sz="1200" dirty="0" err="1"/>
              <a:t>da</a:t>
            </a:r>
            <a:r>
              <a:rPr lang="en-US" sz="1200" dirty="0"/>
              <a:t> </a:t>
            </a:r>
            <a:r>
              <a:rPr lang="en-US" sz="1200" dirty="0" err="1"/>
              <a:t>gruba</a:t>
            </a:r>
            <a:r>
              <a:rPr lang="en-US" sz="1200" dirty="0"/>
              <a:t> </a:t>
            </a:r>
            <a:r>
              <a:rPr lang="en-US" sz="1200" dirty="0" err="1"/>
              <a:t>ilişkin</a:t>
            </a:r>
            <a:r>
              <a:rPr lang="en-US" sz="1200" dirty="0"/>
              <a:t> </a:t>
            </a:r>
            <a:r>
              <a:rPr lang="en-US" sz="1200" dirty="0" err="1"/>
              <a:t>karar</a:t>
            </a:r>
            <a:r>
              <a:rPr lang="en-US" sz="1200" dirty="0"/>
              <a:t> </a:t>
            </a:r>
            <a:r>
              <a:rPr lang="en-US" sz="1200" dirty="0" err="1"/>
              <a:t>vermemizi</a:t>
            </a:r>
            <a:r>
              <a:rPr lang="en-US" sz="1200" dirty="0"/>
              <a:t> </a:t>
            </a:r>
            <a:r>
              <a:rPr lang="en-US" sz="1200" dirty="0" err="1"/>
              <a:t>kolaylaştıran</a:t>
            </a:r>
            <a:r>
              <a:rPr lang="en-US" sz="1200" dirty="0"/>
              <a:t> </a:t>
            </a:r>
            <a:r>
              <a:rPr lang="en-US" sz="1200" dirty="0" err="1"/>
              <a:t>zihnimizde</a:t>
            </a:r>
            <a:r>
              <a:rPr lang="en-US" sz="1200" dirty="0"/>
              <a:t> </a:t>
            </a:r>
            <a:r>
              <a:rPr lang="en-US" sz="1200" dirty="0" err="1"/>
              <a:t>oluşturduğumuz</a:t>
            </a:r>
            <a:r>
              <a:rPr lang="en-US" sz="1200" dirty="0"/>
              <a:t> </a:t>
            </a:r>
            <a:r>
              <a:rPr lang="en-US" sz="1200" dirty="0" err="1"/>
              <a:t>imgelerdir</a:t>
            </a:r>
            <a:r>
              <a:rPr lang="tr-TR" sz="1200" dirty="0"/>
              <a:t>.  Çok fazla düşünme gerektirmeden,</a:t>
            </a:r>
            <a:r>
              <a:rPr lang="tr-TR" sz="1200" baseline="0" dirty="0"/>
              <a:t> karşılaşılan duruma uygunluğu araştırılmadan, özetle kısa yoldan kabul edilirler. Güçlü </a:t>
            </a:r>
            <a:r>
              <a:rPr lang="tr-TR" sz="1200" baseline="0" dirty="0" err="1"/>
              <a:t>kalıpyargıların</a:t>
            </a:r>
            <a:r>
              <a:rPr lang="tr-TR" sz="1200" baseline="0" dirty="0"/>
              <a:t> söz konusu olduğu kategorilerden biri de cinsiyettir. Cinsiyet </a:t>
            </a:r>
            <a:r>
              <a:rPr lang="tr-TR" sz="1200" baseline="0" dirty="0" err="1"/>
              <a:t>kalıpyargıları</a:t>
            </a:r>
            <a:r>
              <a:rPr lang="tr-TR" sz="1200" baseline="0" dirty="0"/>
              <a:t> cinsiyet önyargılarına temel oluşturabilir. </a:t>
            </a:r>
            <a:r>
              <a:rPr lang="tr-TR" sz="1200" baseline="0" dirty="0" err="1"/>
              <a:t>Kalıpyargılar</a:t>
            </a:r>
            <a:r>
              <a:rPr lang="tr-TR" sz="1200" baseline="0" dirty="0"/>
              <a:t> kolayca değişmezler. İnsanlara kesin reçeteler sunar. Bazen </a:t>
            </a:r>
            <a:r>
              <a:rPr lang="tr-TR" sz="1200" baseline="0" dirty="0" err="1"/>
              <a:t>kalıpyargılar</a:t>
            </a:r>
            <a:r>
              <a:rPr lang="tr-TR" sz="1200" baseline="0" dirty="0"/>
              <a:t> o cinsiyetteki herkese uymadığında kendini belli eder (kadın doktor). Cinsiyet </a:t>
            </a:r>
            <a:r>
              <a:rPr lang="tr-TR" sz="1200" baseline="0" dirty="0" err="1"/>
              <a:t>kalıpyargıları</a:t>
            </a:r>
            <a:r>
              <a:rPr lang="tr-TR" sz="1200" baseline="0" dirty="0"/>
              <a:t> kişinin ırkına, sosyal sınıfına ve yaşına göre farklılık da göstermektedir (yoksullar için daha sıkı uygulanır).</a:t>
            </a:r>
            <a:endParaRPr lang="tr-TR" sz="1200" dirty="0"/>
          </a:p>
          <a:p>
            <a:pPr algn="just"/>
            <a:r>
              <a:rPr lang="tr-TR" sz="1200" dirty="0">
                <a:solidFill>
                  <a:srgbClr val="FF0000"/>
                </a:solidFill>
              </a:rPr>
              <a:t>Kayseriler tüccar ve kurnaz, Japonlar çalışkan, Kadınlar şefkatli</a:t>
            </a:r>
          </a:p>
          <a:p>
            <a:pPr algn="just"/>
            <a:r>
              <a:rPr lang="tr-TR" sz="1200" b="1" dirty="0">
                <a:solidFill>
                  <a:srgbClr val="FF0000"/>
                </a:solidFill>
              </a:rPr>
              <a:t>Ayrımcılık: </a:t>
            </a:r>
            <a:r>
              <a:rPr lang="tr-TR" sz="1200" dirty="0">
                <a:solidFill>
                  <a:srgbClr val="FF0000"/>
                </a:solidFill>
              </a:rPr>
              <a:t>Kadınlara</a:t>
            </a:r>
            <a:r>
              <a:rPr lang="tr-TR" sz="1200" baseline="0" dirty="0">
                <a:solidFill>
                  <a:srgbClr val="FF0000"/>
                </a:solidFill>
              </a:rPr>
              <a:t> yönelik olumsuz tutumların hayata ayrımcılık olarak yansıması sonucunda kadının sosyal, kültürel, politik ve ekonomik alanlarda erkeğe göre düşük konumlarda tutulması.</a:t>
            </a:r>
            <a:r>
              <a:rPr lang="tr-TR" sz="1200" dirty="0">
                <a:solidFill>
                  <a:srgbClr val="FF0000"/>
                </a:solidFill>
              </a:rPr>
              <a:t>Cinsiyet ayrımcılığı daha çok iş ve eğitim gibi</a:t>
            </a:r>
            <a:r>
              <a:rPr lang="tr-TR" sz="1200" baseline="0" dirty="0">
                <a:solidFill>
                  <a:srgbClr val="FF0000"/>
                </a:solidFill>
              </a:rPr>
              <a:t> alanlarda ortaya çıkmaktadır. Kızların daha az okutulması, eşit işe eşit ücret ilkesinin kadınlar aleyhinde işletilmemesi…</a:t>
            </a:r>
            <a:endParaRPr lang="en-US" sz="1200" dirty="0">
              <a:solidFill>
                <a:srgbClr val="FF0000"/>
              </a:solidFill>
            </a:endParaRPr>
          </a:p>
        </p:txBody>
      </p:sp>
      <p:sp>
        <p:nvSpPr>
          <p:cNvPr id="4" name="3 Slayt Numarası Yer Tutucusu"/>
          <p:cNvSpPr>
            <a:spLocks noGrp="1"/>
          </p:cNvSpPr>
          <p:nvPr>
            <p:ph type="sldNum" sz="quarter" idx="10"/>
          </p:nvPr>
        </p:nvSpPr>
        <p:spPr/>
        <p:txBody>
          <a:bodyPr/>
          <a:lstStyle/>
          <a:p>
            <a:fld id="{4186AE81-EFD7-4747-8597-A02BF99FC25D}"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90000"/>
              </a:lnSpc>
              <a:spcBef>
                <a:spcPts val="0"/>
              </a:spcBef>
              <a:spcAft>
                <a:spcPts val="0"/>
              </a:spcAft>
              <a:buClrTx/>
              <a:buSzTx/>
              <a:buFontTx/>
              <a:buNone/>
              <a:tabLst/>
              <a:defRPr/>
            </a:pPr>
            <a:r>
              <a:rPr lang="tr-TR" sz="1200" kern="1200" dirty="0">
                <a:solidFill>
                  <a:schemeClr val="tx1"/>
                </a:solidFill>
                <a:latin typeface="+mn-lt"/>
                <a:ea typeface="+mn-ea"/>
                <a:cs typeface="+mn-cs"/>
              </a:rPr>
              <a:t>Kadınlar ve erkekler günlük yaşam pratikleri, toplumsal ihtiyaçları karşılamaya yönelik emek süreçleri ve kendi aralarında ve birbirleriyle kurdukları ilişkiler aracılığıyla ‘kadın’ ve ‘erkek’ rollerini yeniden üretirler. Ataerkil ilişkiler bütünü kadınla erkeği davranışlar, duygulanımlar, ihtiyaçlar çerçevesinde ayrıştırırken, kadını erkekler karşısında ikincil konuma yerleştirir. Zira ataerkil sistem, erkeklerin kadınların emeğini, bedenini ve cinselliğini denetlemesine olanak veren, kendine has dinamikleri ve mekanizmaları olan, erkekler arasında dayanışma ilişkileridir. </a:t>
            </a:r>
          </a:p>
          <a:p>
            <a:pPr algn="l">
              <a:lnSpc>
                <a:spcPct val="90000"/>
              </a:lnSpc>
            </a:pPr>
            <a:endParaRPr lang="tr-TR" dirty="0"/>
          </a:p>
          <a:p>
            <a:pPr algn="l"/>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Ataerkil ilişkiler sisteminin maddi temelini bulduğu, kapitalist sistemle karşılıklı ilişkisine zemin yaratan ve aynı zamanda bu ilişkilerin yeniden üretilmesini sağlayan başlıca alan ev içi emek alanıdır. Günümüz ataerkil kapitalist toplumda işler kadınlarla erkekler arasında bölüştürülmüştür. Buna göre, ‘piyasa işleri’ erkek işi olarak görülürken, çocuk, hasta ve yaşlı bakımı kadınların sırtına yüklenmektedir. Cinsiyete dayalı  bu iş bölümü kadını kamusal alandan iyice koparıp ev içine hapseder. Kadının ev içinde ürettiği hizmetler çok çabuk tüketildiği ve maddi bir karşılığı olmadığı için görünmez ve değersiz kılınmaktadır. Kadınlar bu işler karşılığında ücret almadıkları gibi, emekleri değersiz bulunur. Emeğinin ve emek ürünlerinin değersizleştirilmesi bir yandan da kadını kendine yabancılaştırmakta, kendini değersiz hissetmesine neden olmaktadır.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 </a:t>
            </a:r>
          </a:p>
          <a:p>
            <a:pPr algn="just"/>
            <a:r>
              <a:rPr lang="tr-TR" dirty="0"/>
              <a:t>Ödenmeyen emek işverenlerin yanı sıra devletin hizmet sunumunu sübvanse etmektedir. Kamu sektörünün sunması</a:t>
            </a:r>
            <a:r>
              <a:rPr lang="tr-TR" baseline="0" dirty="0"/>
              <a:t> gereken sağlık, eğitim, ulaşım, su, yakacak temini, çocuk bakımı hizmetlerinin hepsi kadınlar tarafından yerine getirildiğinde, kamu sektörünün hizmetleri sübvanse edilmektedir. </a:t>
            </a:r>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Kadınlar dışarıda bir işte çalışmış bile olsalar, ikinci bir mesaileri de evdir. Hatta</a:t>
            </a:r>
            <a:r>
              <a:rPr lang="tr-TR" baseline="0" dirty="0"/>
              <a:t> bizler için siyasi parti çalışması yürütmek üçüncü bir mesai anlamına da gelebilmektedir.</a:t>
            </a:r>
          </a:p>
          <a:p>
            <a:r>
              <a:rPr lang="tr-TR" baseline="0" dirty="0"/>
              <a:t>29 Kasım 1997 tarihindeki nüfus sayımında erkeklerin meslekleri soruldu, kadınların meslekleri sorulmadı.</a:t>
            </a:r>
          </a:p>
          <a:p>
            <a:r>
              <a:rPr lang="tr-TR" baseline="0" dirty="0"/>
              <a:t>Kadınların ev dışındaki getirici çalışmada yer almaları, ataerkil(patriarkal) aile ve toplum yapılarında kadınları hane içindeki yeniden üretici faaliyetlerden kurtarmamış ve yaşamlarının çifte iş yükü altında devamına yol açmıştır. </a:t>
            </a: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Ataerkil ilişkiler sisteminin maddi temelini bulduğu, kapitalist sistemle karşılıklı ilişkisine zemin yaratan ve aynı zamanda bu ilişkilerin yeniden üretilmesini sağlayan başlıca alan ev içi emek alanıdır. Günümüz ataerkil kapitalist toplumumuzda işler kadınlarla erkekler arasında bölüştürülmüştür. Buna göre, ‘piyasa işleri’ erkek işi olarak görülürken, çocuk, hasta ve yaşlı bakımı kadınların sırtına yüklenmektedir. Cinsiyete dayalı  bu iş bölümü kadını kamusal alandan iyice koparıp ev içine hapseder. Kadının ev içinde ürettiği hizmetler çok çabuk tüketildiği ve maddi bir karşılığı olmadığı için görünmez ve değersiz kılınmaktadır. Kadınlar bu işler karşılığında ücret almadıkları gibi, emekleri değersiz bulunur. Emeğinin ve emek ürünlerinin değersizleştirilmesi bir yandan da kadını kendine yabancılaştırmakta, kendini değersiz hissetmesine neden olmaktadır.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latin typeface="+mn-lt"/>
                <a:ea typeface="+mn-ea"/>
                <a:cs typeface="+mn-cs"/>
              </a:rPr>
              <a:t> </a:t>
            </a:r>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pPr algn="just"/>
            <a:r>
              <a:rPr lang="tr-TR" dirty="0"/>
              <a:t>Kadının ev içi emeği ücretsiz emektir.</a:t>
            </a:r>
            <a:endParaRPr lang="tr-TR" dirty="0">
              <a:latin typeface="Lucida Sans Unicode" pitchFamily="34" charset="0"/>
            </a:endParaRPr>
          </a:p>
          <a:p>
            <a:pPr algn="just">
              <a:buFont typeface="Arial" charset="0"/>
              <a:buNone/>
            </a:pPr>
            <a:r>
              <a:rPr lang="tr-TR" dirty="0">
                <a:latin typeface="Lucida Sans Unicode" pitchFamily="34" charset="0"/>
              </a:rPr>
              <a:t>Annelik ve ev kadınlığı asli görev olarak görülür. </a:t>
            </a:r>
          </a:p>
          <a:p>
            <a:pPr algn="just">
              <a:buFont typeface="Arial" charset="0"/>
              <a:buNone/>
            </a:pPr>
            <a:r>
              <a:rPr lang="tr-TR" dirty="0">
                <a:latin typeface="Lucida Sans Unicode" pitchFamily="34" charset="0"/>
              </a:rPr>
              <a:t>“</a:t>
            </a:r>
            <a:r>
              <a:rPr lang="tr-TR" i="1" dirty="0">
                <a:latin typeface="Lucida Sans Unicode" pitchFamily="34" charset="0"/>
              </a:rPr>
              <a:t>Yuvayı dişi kuş yapar”, “Kadının yeri evidir.”</a:t>
            </a:r>
            <a:endParaRPr lang="tr-TR" dirty="0">
              <a:latin typeface="Lucida Sans Unicode" pitchFamily="34" charset="0"/>
            </a:endParaRPr>
          </a:p>
          <a:p>
            <a:pPr algn="just">
              <a:buFont typeface="Arial" charset="0"/>
              <a:buNone/>
            </a:pPr>
            <a:r>
              <a:rPr lang="tr-TR" dirty="0">
                <a:latin typeface="Lucida Sans Unicode" pitchFamily="34" charset="0"/>
              </a:rPr>
              <a:t>Aile içinde ve evde yapılan işler ekonomik olarak değersizleştirilir, kadınlar yaptığı sürece “yüceltilir”.</a:t>
            </a:r>
          </a:p>
          <a:p>
            <a:pPr algn="just"/>
            <a:r>
              <a:rPr lang="tr-TR" dirty="0"/>
              <a:t>İdeolojik olarak toplumsal denetim işlevi görüyor. Erkeğin hanenin reisi olduğu ailelerde itaatkar bireyler yetiştirilmesini sağlıyor. </a:t>
            </a:r>
          </a:p>
          <a:p>
            <a:pPr algn="just"/>
            <a:r>
              <a:rPr lang="tr-TR" b="1" dirty="0"/>
              <a:t>Ücretsiz</a:t>
            </a:r>
            <a:r>
              <a:rPr lang="tr-TR" b="1" baseline="0" dirty="0"/>
              <a:t> emeğin sermaye için anlamı :</a:t>
            </a:r>
          </a:p>
          <a:p>
            <a:pPr algn="just">
              <a:buFont typeface="Arial" charset="0"/>
              <a:buNone/>
            </a:pPr>
            <a:r>
              <a:rPr lang="tr-TR" dirty="0">
                <a:latin typeface="Lucida Sans Unicode" pitchFamily="34" charset="0"/>
              </a:rPr>
              <a:t>Hane halkının bakımı ve varlığını sürdürmesini sağlayan işlerdir</a:t>
            </a:r>
          </a:p>
          <a:p>
            <a:pPr algn="just">
              <a:buFont typeface="Arial" charset="0"/>
              <a:buNone/>
            </a:pPr>
            <a:r>
              <a:rPr lang="tr-TR" dirty="0">
                <a:latin typeface="Lucida Sans Unicode" pitchFamily="34" charset="0"/>
              </a:rPr>
              <a:t>Evde yapılan işler “çalışma” sayılmaz.</a:t>
            </a:r>
          </a:p>
          <a:p>
            <a:pPr algn="just"/>
            <a:r>
              <a:rPr lang="tr-TR" dirty="0"/>
              <a:t>Emek gücünün yeniden üretimini sağlar. </a:t>
            </a:r>
          </a:p>
          <a:p>
            <a:pPr algn="just"/>
            <a:r>
              <a:rPr lang="tr-TR" dirty="0"/>
              <a:t>Kriz dönemlerinde emniyet </a:t>
            </a:r>
            <a:r>
              <a:rPr lang="tr-TR" dirty="0" err="1"/>
              <a:t>subabı</a:t>
            </a:r>
            <a:r>
              <a:rPr lang="tr-TR" dirty="0"/>
              <a:t> işlevi görür.</a:t>
            </a:r>
          </a:p>
          <a:p>
            <a:pPr algn="just"/>
            <a:endParaRPr lang="tr-TR" dirty="0"/>
          </a:p>
          <a:p>
            <a:pPr algn="just"/>
            <a:r>
              <a:rPr lang="tr-TR" sz="1200" kern="1200" dirty="0">
                <a:solidFill>
                  <a:schemeClr val="tx1"/>
                </a:solidFill>
                <a:latin typeface="+mn-lt"/>
                <a:ea typeface="+mn-ea"/>
                <a:cs typeface="+mn-cs"/>
              </a:rPr>
              <a:t>Kadınların işgücüne katılımları ile eğitim düzeyleri arasında da doğrudan bir bağlantı vardır. </a:t>
            </a:r>
          </a:p>
          <a:p>
            <a:pPr algn="just"/>
            <a:r>
              <a:rPr lang="tr-TR" sz="1200" kern="1200" dirty="0">
                <a:solidFill>
                  <a:schemeClr val="tx1"/>
                </a:solidFill>
                <a:latin typeface="+mn-lt"/>
                <a:ea typeface="+mn-ea"/>
                <a:cs typeface="+mn-cs"/>
              </a:rPr>
              <a:t>Günümüzde çalışan kesimin ulusal gelirden aldığı payın giderek azalması,  bunun sonucunda yoksulluğun ve işsizliğin artması, kamu hizmetlerinin azaltılması, özelleştirme uygulamalarının iş kayıplarını arttırması, istihdamın sürekli daralması sonucunda ucuz emek olarak kadın ve çocukların çalıştırılması, esnek ve kuralsız çalışmanın sonucunda toplusözleşme ile kazanılmış hakların kaybedilmesi, grev hakkının bile uygulanamaz duruma gelmesi, sendikalı işçi sayısının azalması vb. nedenlerle artan yaygın işsizlik ve işini kaybetme korkusu, emekçileri her türlü olumsuz durumu sessizce kabullenmeye zorlamaktadır. </a:t>
            </a:r>
            <a:endParaRPr lang="tr-TR" dirty="0"/>
          </a:p>
          <a:p>
            <a:endParaRPr lang="tr-TR" dirty="0"/>
          </a:p>
          <a:p>
            <a:endParaRPr lang="tr-TR" dirty="0"/>
          </a:p>
          <a:p>
            <a:endParaRPr lang="tr-TR" dirty="0"/>
          </a:p>
        </p:txBody>
      </p:sp>
      <p:sp>
        <p:nvSpPr>
          <p:cNvPr id="4" name="3 Slayt Numarası Yer Tutucusu"/>
          <p:cNvSpPr>
            <a:spLocks noGrp="1"/>
          </p:cNvSpPr>
          <p:nvPr>
            <p:ph type="sldNum" sz="quarter" idx="10"/>
          </p:nvPr>
        </p:nvSpPr>
        <p:spPr/>
        <p:txBody>
          <a:bodyPr/>
          <a:lstStyle/>
          <a:p>
            <a:fld id="{4186AE81-EFD7-4747-8597-A02BF99FC25D}"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906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8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59472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2302"/>
            <a:ext cx="2135981"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7" y="412302"/>
            <a:ext cx="6284119" cy="5759898"/>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212455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906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77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153569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17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5"/>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5D508AF-1B0B-4886-BB91-F41E853FDE6D}" type="datetimeFigureOut">
              <a:rPr lang="tr-TR" smtClean="0"/>
              <a:pPr/>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3691265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5"/>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5D508AF-1B0B-4886-BB91-F41E853FDE6D}" type="datetimeFigureOut">
              <a:rPr lang="tr-TR" smtClean="0"/>
              <a:pPr/>
              <a:t>6.03.2025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137754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5D508AF-1B0B-4886-BB91-F41E853FDE6D}" type="datetimeFigureOut">
              <a:rPr lang="tr-TR" smtClean="0"/>
              <a:pPr/>
              <a:t>6.03.2025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217162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vl1pPr>
          </a:lstStyle>
          <a:p>
            <a:r>
              <a:rPr lang="tr-TR" dirty="0"/>
              <a:t>2014-2015</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dirty="0" err="1"/>
              <a:t>XXXXX</a:t>
            </a:r>
            <a:endParaRPr lang="tr-TR" dirty="0"/>
          </a:p>
        </p:txBody>
      </p:sp>
      <p:sp>
        <p:nvSpPr>
          <p:cNvPr id="9" name="Slide Number Placeholder 8"/>
          <p:cNvSpPr>
            <a:spLocks noGrp="1"/>
          </p:cNvSpPr>
          <p:nvPr>
            <p:ph type="sldNum" sz="quarter" idx="12"/>
          </p:nvPr>
        </p:nvSpPr>
        <p:spPr/>
        <p:txBody>
          <a:bodyPr/>
          <a:lstStyle/>
          <a:p>
            <a:r>
              <a:rPr lang="tr-TR" dirty="0"/>
              <a:t>1</a:t>
            </a:r>
            <a:fld id="{62A16D30-CA6E-49A5-A62E-1D94A941041C}" type="slidenum">
              <a:rPr lang="tr-TR" smtClean="0"/>
              <a:pPr/>
              <a:t>‹#›</a:t>
            </a:fld>
            <a:endParaRPr lang="tr-TR" dirty="0"/>
          </a:p>
        </p:txBody>
      </p:sp>
    </p:spTree>
    <p:extLst>
      <p:ext uri="{BB962C8B-B14F-4D97-AF65-F5344CB8AC3E}">
        <p14:creationId xmlns:p14="http://schemas.microsoft.com/office/powerpoint/2010/main" val="3402389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6"/>
            <a:ext cx="2127539" cy="365125"/>
          </a:xfrm>
        </p:spPr>
        <p:txBody>
          <a:bodyPr/>
          <a:lstStyle>
            <a:lvl1pPr algn="l">
              <a:defRPr/>
            </a:lvl1pPr>
          </a:lstStyle>
          <a:p>
            <a:fld id="{F5D508AF-1B0B-4886-BB91-F41E853FDE6D}" type="datetimeFigureOut">
              <a:rPr lang="tr-TR" smtClean="0"/>
              <a:pPr/>
              <a:t>6.03.2025</a:t>
            </a:fld>
            <a:endParaRPr lang="tr-TR"/>
          </a:p>
        </p:txBody>
      </p:sp>
      <p:sp>
        <p:nvSpPr>
          <p:cNvPr id="6" name="Footer Placeholder 5"/>
          <p:cNvSpPr>
            <a:spLocks noGrp="1"/>
          </p:cNvSpPr>
          <p:nvPr>
            <p:ph type="ftr" sz="quarter" idx="11"/>
          </p:nvPr>
        </p:nvSpPr>
        <p:spPr>
          <a:xfrm>
            <a:off x="3900487" y="6459786"/>
            <a:ext cx="3776663" cy="365125"/>
          </a:xfrm>
        </p:spPr>
        <p:txBody>
          <a:bodyPr/>
          <a:lstStyle>
            <a:lvl1pPr algn="l">
              <a:defRPr>
                <a:solidFill>
                  <a:schemeClr val="tx2"/>
                </a:solidFill>
              </a:defRPr>
            </a:lvl1pPr>
          </a:lstStyle>
          <a:p>
            <a:endParaRPr lang="tr-TR">
              <a:solidFill>
                <a:srgbClr val="632E6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A16D30-CA6E-49A5-A62E-1D94A941041C}" type="slidenum">
              <a:rPr lang="tr-TR" smtClean="0">
                <a:solidFill>
                  <a:srgbClr val="632E62"/>
                </a:solidFill>
              </a:rPr>
              <a:pPr/>
              <a:t>‹#›</a:t>
            </a:fld>
            <a:endParaRPr lang="tr-TR">
              <a:solidFill>
                <a:srgbClr val="632E62"/>
              </a:solidFill>
            </a:endParaRPr>
          </a:p>
        </p:txBody>
      </p:sp>
    </p:spTree>
    <p:extLst>
      <p:ext uri="{BB962C8B-B14F-4D97-AF65-F5344CB8AC3E}">
        <p14:creationId xmlns:p14="http://schemas.microsoft.com/office/powerpoint/2010/main" val="24706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974804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4953000"/>
            <a:ext cx="99034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2"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40" y="5907024"/>
            <a:ext cx="8217027"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5D508AF-1B0B-4886-BB91-F41E853FDE6D}" type="datetimeFigureOut">
              <a:rPr lang="tr-TR" smtClean="0"/>
              <a:pPr/>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4121687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3656308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2302"/>
            <a:ext cx="2135981"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7" y="412302"/>
            <a:ext cx="6284119" cy="5759898"/>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422014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5D508AF-1B0B-4886-BB91-F41E853FDE6D}" type="datetimeFigureOut">
              <a:rPr lang="tr-TR" smtClean="0"/>
              <a:pPr/>
              <a:t>6.03.2025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A16D30-CA6E-49A5-A62E-1D94A941041C}" type="slidenum">
              <a:rPr lang="tr-TR" smtClean="0"/>
              <a:pPr/>
              <a:t>‹#›</a:t>
            </a:fld>
            <a:endParaRPr lang="tr-TR"/>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2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5"/>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5D508AF-1B0B-4886-BB91-F41E853FDE6D}" type="datetimeFigureOut">
              <a:rPr lang="tr-TR" smtClean="0"/>
              <a:pPr/>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203716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4"/>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5"/>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5D508AF-1B0B-4886-BB91-F41E853FDE6D}" type="datetimeFigureOut">
              <a:rPr lang="tr-TR" smtClean="0"/>
              <a:pPr/>
              <a:t>6.03.2025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406982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5D508AF-1B0B-4886-BB91-F41E853FDE6D}" type="datetimeFigureOut">
              <a:rPr lang="tr-TR" smtClean="0"/>
              <a:pPr/>
              <a:t>6.03.2025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355144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vl1pPr>
          </a:lstStyle>
          <a:p>
            <a:r>
              <a:rPr lang="tr-TR" dirty="0"/>
              <a:t>2014-2015</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dirty="0" err="1"/>
              <a:t>XXXXX</a:t>
            </a:r>
            <a:endParaRPr lang="tr-TR" dirty="0"/>
          </a:p>
        </p:txBody>
      </p:sp>
      <p:sp>
        <p:nvSpPr>
          <p:cNvPr id="9" name="Slide Number Placeholder 8"/>
          <p:cNvSpPr>
            <a:spLocks noGrp="1"/>
          </p:cNvSpPr>
          <p:nvPr>
            <p:ph type="sldNum" sz="quarter" idx="12"/>
          </p:nvPr>
        </p:nvSpPr>
        <p:spPr/>
        <p:txBody>
          <a:bodyPr/>
          <a:lstStyle/>
          <a:p>
            <a:r>
              <a:rPr lang="tr-TR" dirty="0"/>
              <a:t>1</a:t>
            </a:r>
            <a:fld id="{62A16D30-CA6E-49A5-A62E-1D94A941041C}" type="slidenum">
              <a:rPr lang="tr-TR" smtClean="0"/>
              <a:pPr/>
              <a:t>‹#›</a:t>
            </a:fld>
            <a:endParaRPr lang="tr-TR" dirty="0"/>
          </a:p>
        </p:txBody>
      </p:sp>
    </p:spTree>
    <p:extLst>
      <p:ext uri="{BB962C8B-B14F-4D97-AF65-F5344CB8AC3E}">
        <p14:creationId xmlns:p14="http://schemas.microsoft.com/office/powerpoint/2010/main" val="221069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6"/>
            <a:ext cx="2127539" cy="365125"/>
          </a:xfrm>
        </p:spPr>
        <p:txBody>
          <a:bodyPr/>
          <a:lstStyle>
            <a:lvl1pPr algn="l">
              <a:defRPr/>
            </a:lvl1pPr>
          </a:lstStyle>
          <a:p>
            <a:fld id="{F5D508AF-1B0B-4886-BB91-F41E853FDE6D}" type="datetimeFigureOut">
              <a:rPr lang="tr-TR" smtClean="0"/>
              <a:pPr/>
              <a:t>6.03.2025</a:t>
            </a:fld>
            <a:endParaRPr lang="tr-TR"/>
          </a:p>
        </p:txBody>
      </p:sp>
      <p:sp>
        <p:nvSpPr>
          <p:cNvPr id="6" name="Footer Placeholder 5"/>
          <p:cNvSpPr>
            <a:spLocks noGrp="1"/>
          </p:cNvSpPr>
          <p:nvPr>
            <p:ph type="ftr" sz="quarter" idx="11"/>
          </p:nvPr>
        </p:nvSpPr>
        <p:spPr>
          <a:xfrm>
            <a:off x="3900487" y="6459786"/>
            <a:ext cx="3776663"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A16D30-CA6E-49A5-A62E-1D94A941041C}" type="slidenum">
              <a:rPr lang="tr-TR" smtClean="0"/>
              <a:pPr/>
              <a:t>‹#›</a:t>
            </a:fld>
            <a:endParaRPr lang="tr-TR"/>
          </a:p>
        </p:txBody>
      </p:sp>
    </p:spTree>
    <p:extLst>
      <p:ext uri="{BB962C8B-B14F-4D97-AF65-F5344CB8AC3E}">
        <p14:creationId xmlns:p14="http://schemas.microsoft.com/office/powerpoint/2010/main" val="427922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4953000"/>
            <a:ext cx="99034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2"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40" y="5907024"/>
            <a:ext cx="8217027"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5D508AF-1B0B-4886-BB91-F41E853FDE6D}" type="datetimeFigureOut">
              <a:rPr lang="tr-TR" smtClean="0"/>
              <a:pPr/>
              <a:t>6.03.2025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A16D30-CA6E-49A5-A62E-1D94A941041C}" type="slidenum">
              <a:rPr lang="tr-TR" smtClean="0"/>
              <a:pPr/>
              <a:t>‹#›</a:t>
            </a:fld>
            <a:endParaRPr lang="tr-TR"/>
          </a:p>
        </p:txBody>
      </p:sp>
    </p:spTree>
    <p:extLst>
      <p:ext uri="{BB962C8B-B14F-4D97-AF65-F5344CB8AC3E}">
        <p14:creationId xmlns:p14="http://schemas.microsoft.com/office/powerpoint/2010/main" val="100839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4"/>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40" y="1845734"/>
            <a:ext cx="817245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1" y="6459786"/>
            <a:ext cx="2008720" cy="365125"/>
          </a:xfrm>
          <a:prstGeom prst="rect">
            <a:avLst/>
          </a:prstGeom>
        </p:spPr>
        <p:txBody>
          <a:bodyPr vert="horz" lIns="91440" tIns="45720" rIns="91440" bIns="45720" rtlCol="0" anchor="ctr"/>
          <a:lstStyle>
            <a:lvl1pPr algn="l">
              <a:defRPr sz="900">
                <a:solidFill>
                  <a:srgbClr val="FFFFFF"/>
                </a:solidFill>
              </a:defRPr>
            </a:lvl1pPr>
          </a:lstStyle>
          <a:p>
            <a:r>
              <a:rPr lang="tr-TR" dirty="0"/>
              <a:t>2014-2015</a:t>
            </a:r>
          </a:p>
        </p:txBody>
      </p:sp>
      <p:sp>
        <p:nvSpPr>
          <p:cNvPr id="5" name="Footer Placeholder 4"/>
          <p:cNvSpPr>
            <a:spLocks noGrp="1"/>
          </p:cNvSpPr>
          <p:nvPr>
            <p:ph type="ftr" sz="quarter" idx="3"/>
          </p:nvPr>
        </p:nvSpPr>
        <p:spPr>
          <a:xfrm>
            <a:off x="2995025" y="6459786"/>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8044123" y="6459786"/>
            <a:ext cx="1066020" cy="365125"/>
          </a:xfrm>
          <a:prstGeom prst="rect">
            <a:avLst/>
          </a:prstGeom>
        </p:spPr>
        <p:txBody>
          <a:bodyPr vert="horz" lIns="91440" tIns="45720" rIns="91440" bIns="45720" rtlCol="0" anchor="ctr"/>
          <a:lstStyle>
            <a:lvl1pPr algn="r">
              <a:defRPr sz="1050">
                <a:solidFill>
                  <a:srgbClr val="FFFFFF"/>
                </a:solidFill>
              </a:defRPr>
            </a:lvl1pPr>
          </a:lstStyle>
          <a:p>
            <a:r>
              <a:rPr lang="tr-TR" dirty="0"/>
              <a:t>1</a:t>
            </a:r>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60852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4"/>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40" y="1845734"/>
            <a:ext cx="817245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1" y="6459786"/>
            <a:ext cx="2008720" cy="365125"/>
          </a:xfrm>
          <a:prstGeom prst="rect">
            <a:avLst/>
          </a:prstGeom>
        </p:spPr>
        <p:txBody>
          <a:bodyPr vert="horz" lIns="91440" tIns="45720" rIns="91440" bIns="45720" rtlCol="0" anchor="ctr"/>
          <a:lstStyle>
            <a:lvl1pPr algn="l">
              <a:defRPr sz="900">
                <a:solidFill>
                  <a:srgbClr val="FFFFFF"/>
                </a:solidFill>
              </a:defRPr>
            </a:lvl1pPr>
          </a:lstStyle>
          <a:p>
            <a:r>
              <a:rPr lang="tr-TR" dirty="0"/>
              <a:t>2014-2015</a:t>
            </a:r>
          </a:p>
        </p:txBody>
      </p:sp>
      <p:sp>
        <p:nvSpPr>
          <p:cNvPr id="5" name="Footer Placeholder 4"/>
          <p:cNvSpPr>
            <a:spLocks noGrp="1"/>
          </p:cNvSpPr>
          <p:nvPr>
            <p:ph type="ftr" sz="quarter" idx="3"/>
          </p:nvPr>
        </p:nvSpPr>
        <p:spPr>
          <a:xfrm>
            <a:off x="2995025" y="6459786"/>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dirty="0"/>
          </a:p>
        </p:txBody>
      </p:sp>
      <p:sp>
        <p:nvSpPr>
          <p:cNvPr id="6" name="Slide Number Placeholder 5"/>
          <p:cNvSpPr>
            <a:spLocks noGrp="1"/>
          </p:cNvSpPr>
          <p:nvPr>
            <p:ph type="sldNum" sz="quarter" idx="4"/>
          </p:nvPr>
        </p:nvSpPr>
        <p:spPr>
          <a:xfrm>
            <a:off x="8044123" y="6459786"/>
            <a:ext cx="1066020" cy="365125"/>
          </a:xfrm>
          <a:prstGeom prst="rect">
            <a:avLst/>
          </a:prstGeom>
        </p:spPr>
        <p:txBody>
          <a:bodyPr vert="horz" lIns="91440" tIns="45720" rIns="91440" bIns="45720" rtlCol="0" anchor="ctr"/>
          <a:lstStyle>
            <a:lvl1pPr algn="r">
              <a:defRPr sz="1050">
                <a:solidFill>
                  <a:srgbClr val="FFFFFF"/>
                </a:solidFill>
              </a:defRPr>
            </a:lvl1pPr>
          </a:lstStyle>
          <a:p>
            <a:r>
              <a:rPr lang="tr-TR" dirty="0"/>
              <a:t>1</a:t>
            </a:r>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923087"/>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81034" y="2071678"/>
            <a:ext cx="3714776" cy="2431435"/>
          </a:xfrm>
          <a:prstGeom prst="rect">
            <a:avLst/>
          </a:prstGeom>
        </p:spPr>
        <p:txBody>
          <a:bodyPr wrap="square">
            <a:spAutoFit/>
          </a:bodyPr>
          <a:lstStyle/>
          <a:p>
            <a:r>
              <a:rPr lang="tr-TR" sz="4000" b="1" dirty="0">
                <a:effectLst>
                  <a:outerShdw blurRad="38100" dist="38100" dir="2700000" algn="tl">
                    <a:srgbClr val="000000">
                      <a:alpha val="43137"/>
                    </a:srgbClr>
                  </a:outerShdw>
                </a:effectLst>
              </a:rPr>
              <a:t>TOPLUMSAL </a:t>
            </a:r>
          </a:p>
          <a:p>
            <a:r>
              <a:rPr lang="tr-TR" sz="4000" b="1" dirty="0">
                <a:effectLst>
                  <a:outerShdw blurRad="38100" dist="38100" dir="2700000" algn="tl">
                    <a:srgbClr val="000000">
                      <a:alpha val="43137"/>
                    </a:srgbClr>
                  </a:outerShdw>
                </a:effectLst>
              </a:rPr>
              <a:t>CİNSİYET</a:t>
            </a:r>
          </a:p>
          <a:p>
            <a:r>
              <a:rPr lang="tr-TR" sz="4000" b="1" dirty="0" smtClean="0">
                <a:effectLst>
                  <a:outerShdw blurRad="38100" dist="38100" dir="2700000" algn="tl">
                    <a:srgbClr val="000000">
                      <a:alpha val="43137"/>
                    </a:srgbClr>
                  </a:outerShdw>
                </a:effectLst>
              </a:rPr>
              <a:t>EŞİTLİĞİ</a:t>
            </a:r>
            <a:endParaRPr lang="tr-TR" sz="4000" b="1" dirty="0">
              <a:effectLst>
                <a:outerShdw blurRad="38100" dist="38100" dir="2700000" algn="tl">
                  <a:srgbClr val="000000">
                    <a:alpha val="43137"/>
                  </a:srgbClr>
                </a:outerShdw>
              </a:effectLst>
            </a:endParaRPr>
          </a:p>
          <a:p>
            <a:r>
              <a:rPr lang="tr-TR" sz="3200" b="1" dirty="0">
                <a:effectLst>
                  <a:outerShdw blurRad="38100" dist="38100" dir="2700000" algn="tl">
                    <a:srgbClr val="000000">
                      <a:alpha val="43137"/>
                    </a:srgbClr>
                  </a:outerShdw>
                </a:effectLst>
              </a:rPr>
              <a:t>Mart </a:t>
            </a:r>
            <a:r>
              <a:rPr lang="tr-TR" sz="3200" b="1" dirty="0" smtClean="0">
                <a:effectLst>
                  <a:outerShdw blurRad="38100" dist="38100" dir="2700000" algn="tl">
                    <a:srgbClr val="000000">
                      <a:alpha val="43137"/>
                    </a:srgbClr>
                  </a:outerShdw>
                </a:effectLst>
              </a:rPr>
              <a:t>2025</a:t>
            </a:r>
            <a:endParaRPr lang="tr-TR" sz="3200" b="1" dirty="0">
              <a:effectLst>
                <a:outerShdw blurRad="38100" dist="38100" dir="2700000" algn="tl">
                  <a:srgbClr val="000000">
                    <a:alpha val="43137"/>
                  </a:srgbClr>
                </a:outerShdw>
              </a:effectLst>
            </a:endParaRPr>
          </a:p>
        </p:txBody>
      </p:sp>
      <p:pic>
        <p:nvPicPr>
          <p:cNvPr id="4"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810" y="188640"/>
            <a:ext cx="4464496" cy="5616624"/>
          </a:xfrm>
          <a:prstGeom prst="rect">
            <a:avLst/>
          </a:prstGeom>
        </p:spPr>
      </p:pic>
    </p:spTree>
    <p:extLst>
      <p:ext uri="{BB962C8B-B14F-4D97-AF65-F5344CB8AC3E}">
        <p14:creationId xmlns:p14="http://schemas.microsoft.com/office/powerpoint/2010/main" val="339038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77686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latin typeface="Times New Roman" pitchFamily="18" charset="0"/>
                <a:cs typeface="Times New Roman" pitchFamily="18" charset="0"/>
              </a:rPr>
              <a:t>Toplumsal Cinsiyete Dayalı İş Bölümü</a:t>
            </a:r>
          </a:p>
        </p:txBody>
      </p:sp>
      <p:sp>
        <p:nvSpPr>
          <p:cNvPr id="7" name="Rectangle 5"/>
          <p:cNvSpPr txBox="1">
            <a:spLocks noChangeArrowheads="1"/>
          </p:cNvSpPr>
          <p:nvPr/>
        </p:nvSpPr>
        <p:spPr>
          <a:xfrm>
            <a:off x="4881562" y="1412206"/>
            <a:ext cx="4500594" cy="4588562"/>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9200" indent="-349200" algn="ctr">
              <a:lnSpc>
                <a:spcPct val="120000"/>
              </a:lnSpc>
              <a:buNone/>
              <a:defRPr/>
            </a:pPr>
            <a:endParaRPr lang="tr-TR" sz="3200" dirty="0">
              <a:solidFill>
                <a:schemeClr val="tx1"/>
              </a:solidFill>
            </a:endParaRPr>
          </a:p>
        </p:txBody>
      </p:sp>
      <p:sp>
        <p:nvSpPr>
          <p:cNvPr id="8" name="Rectangle 5"/>
          <p:cNvSpPr txBox="1">
            <a:spLocks noChangeArrowheads="1"/>
          </p:cNvSpPr>
          <p:nvPr/>
        </p:nvSpPr>
        <p:spPr>
          <a:xfrm>
            <a:off x="776536" y="1484784"/>
            <a:ext cx="7534050" cy="4536504"/>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ctr" defTabSz="617538">
              <a:spcAft>
                <a:spcPts val="0"/>
              </a:spcAft>
              <a:buNone/>
              <a:defRPr/>
            </a:pPr>
            <a:r>
              <a:rPr lang="tr-TR" sz="3900" b="1" dirty="0">
                <a:solidFill>
                  <a:schemeClr val="accent1"/>
                </a:solidFill>
              </a:rPr>
              <a:t>KADIN</a:t>
            </a:r>
          </a:p>
          <a:p>
            <a:pPr marL="0" lvl="0" indent="0" algn="ctr" defTabSz="617538">
              <a:spcAft>
                <a:spcPts val="0"/>
              </a:spcAft>
              <a:buNone/>
              <a:defRPr/>
            </a:pPr>
            <a:endParaRPr lang="tr-TR" sz="3900" b="1" dirty="0">
              <a:solidFill>
                <a:schemeClr val="accent1"/>
              </a:solidFill>
            </a:endParaRPr>
          </a:p>
          <a:p>
            <a:pPr marL="349200" lvl="0" indent="-349200">
              <a:lnSpc>
                <a:spcPct val="110000"/>
              </a:lnSpc>
              <a:buNone/>
              <a:defRPr/>
            </a:pPr>
            <a:r>
              <a:rPr lang="tr-TR" sz="2800" u="sng" dirty="0">
                <a:solidFill>
                  <a:schemeClr val="tx1"/>
                </a:solidFill>
              </a:rPr>
              <a:t>İşgücü piyasasında ;</a:t>
            </a:r>
          </a:p>
          <a:p>
            <a:pPr marL="349200" lvl="0" indent="-349200">
              <a:lnSpc>
                <a:spcPct val="110000"/>
              </a:lnSpc>
              <a:buFont typeface="Wingdings" pitchFamily="2" charset="2"/>
              <a:buChar char="ü"/>
              <a:defRPr/>
            </a:pPr>
            <a:r>
              <a:rPr lang="tr-TR" sz="2800" dirty="0">
                <a:solidFill>
                  <a:schemeClr val="tx1"/>
                </a:solidFill>
              </a:rPr>
              <a:t>Ekonomiye katkı sunan ucuz  işgücü/düşük ücret</a:t>
            </a:r>
          </a:p>
          <a:p>
            <a:pPr marL="349200" lvl="0" indent="-349200">
              <a:lnSpc>
                <a:spcPct val="110000"/>
              </a:lnSpc>
              <a:buFont typeface="Wingdings" pitchFamily="2" charset="2"/>
              <a:buChar char="ü"/>
              <a:defRPr/>
            </a:pPr>
            <a:r>
              <a:rPr lang="tr-TR" sz="2800" dirty="0">
                <a:solidFill>
                  <a:schemeClr val="tx1"/>
                </a:solidFill>
              </a:rPr>
              <a:t>Örgütsüz</a:t>
            </a:r>
          </a:p>
          <a:p>
            <a:pPr marL="349200" lvl="0" indent="-349200">
              <a:lnSpc>
                <a:spcPct val="110000"/>
              </a:lnSpc>
              <a:buFont typeface="Wingdings" pitchFamily="2" charset="2"/>
              <a:buChar char="ü"/>
              <a:defRPr/>
            </a:pPr>
            <a:r>
              <a:rPr lang="tr-TR" sz="2800" dirty="0">
                <a:solidFill>
                  <a:schemeClr val="tx1"/>
                </a:solidFill>
              </a:rPr>
              <a:t>Kayıt dışı ekonominin temel ayağı </a:t>
            </a:r>
          </a:p>
          <a:p>
            <a:pPr marL="349200" lvl="0" indent="-349200">
              <a:lnSpc>
                <a:spcPct val="110000"/>
              </a:lnSpc>
              <a:buFont typeface="Wingdings" pitchFamily="2" charset="2"/>
              <a:buChar char="ü"/>
              <a:defRPr/>
            </a:pPr>
            <a:endParaRPr lang="ru-RU" sz="3200" dirty="0">
              <a:solidFill>
                <a:schemeClr val="tx1"/>
              </a:solidFill>
            </a:endParaRP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223567"/>
          </a:xfrm>
          <a:prstGeom prst="rect">
            <a:avLst/>
          </a:prstGeom>
        </p:spPr>
      </p:pic>
    </p:spTree>
    <p:extLst>
      <p:ext uri="{BB962C8B-B14F-4D97-AF65-F5344CB8AC3E}">
        <p14:creationId xmlns:p14="http://schemas.microsoft.com/office/powerpoint/2010/main" val="348314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5366644" y="764704"/>
            <a:ext cx="4050852" cy="517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31" tIns="45715" rIns="91431" bIns="45715">
            <a:spAutoFit/>
          </a:bodyPr>
          <a:lstStyle>
            <a:lvl1pPr marL="393700" indent="-393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*kaynağa (para, kredi) *eğitim * istihdam, *boş zamana,</a:t>
            </a:r>
          </a:p>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*seçme şansına, (denetim, özerklik, yaşam tarzı)</a:t>
            </a:r>
          </a:p>
          <a:p>
            <a:pPr eaLnBrk="1" hangingPunct="1">
              <a:spcBef>
                <a:spcPts val="3588"/>
              </a:spcBef>
              <a:buClr>
                <a:srgbClr val="660066"/>
              </a:buClr>
              <a:buFont typeface="Wingdings" pitchFamily="2" charset="2"/>
              <a:buChar char="ü"/>
            </a:pPr>
            <a:r>
              <a:rPr lang="tr-TR" altLang="tr-TR" sz="3000" dirty="0">
                <a:solidFill>
                  <a:srgbClr val="333333"/>
                </a:solidFill>
                <a:latin typeface="+mn-lt"/>
                <a:cs typeface="Times New Roman" pitchFamily="18" charset="0"/>
              </a:rPr>
              <a:t>*karar alma yetkisine   			</a:t>
            </a:r>
            <a:r>
              <a:rPr lang="tr-TR" altLang="tr-TR" sz="3000" b="1" dirty="0">
                <a:solidFill>
                  <a:srgbClr val="333333"/>
                </a:solidFill>
                <a:latin typeface="+mn-lt"/>
                <a:cs typeface="Times New Roman" pitchFamily="18" charset="0"/>
              </a:rPr>
              <a:t>sahiptir.</a:t>
            </a:r>
          </a:p>
        </p:txBody>
      </p:sp>
      <p:sp>
        <p:nvSpPr>
          <p:cNvPr id="173062" name="AutoShape 6"/>
          <p:cNvSpPr>
            <a:spLocks noChangeArrowheads="1"/>
          </p:cNvSpPr>
          <p:nvPr/>
        </p:nvSpPr>
        <p:spPr bwMode="auto">
          <a:xfrm>
            <a:off x="272480" y="908720"/>
            <a:ext cx="4968015" cy="4667226"/>
          </a:xfrm>
          <a:prstGeom prst="rightArrowCallout">
            <a:avLst>
              <a:gd name="adj1" fmla="val 26241"/>
              <a:gd name="adj2" fmla="val 26241"/>
              <a:gd name="adj3" fmla="val 16667"/>
              <a:gd name="adj4" fmla="val 72398"/>
            </a:avLst>
          </a:prstGeom>
          <a:solidFill>
            <a:schemeClr val="accent1"/>
          </a:solidFill>
          <a:ln>
            <a:noFill/>
          </a:ln>
          <a:effectLst>
            <a:prstShdw prst="shdw17" dist="17961" dir="2700000">
              <a:srgbClr val="3D003D"/>
            </a:prstShdw>
          </a:effectLst>
        </p:spPr>
        <p:txBody>
          <a:bodyPr wrap="none" lIns="135452" tIns="67727" rIns="135452" bIns="67727"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ltLang="tr-TR" sz="3600" dirty="0">
                <a:solidFill>
                  <a:schemeClr val="bg1"/>
                </a:solidFill>
                <a:latin typeface="Times New Roman" pitchFamily="18" charset="0"/>
                <a:cs typeface="Times New Roman" pitchFamily="18" charset="0"/>
              </a:rPr>
              <a:t>Toplumsal </a:t>
            </a:r>
          </a:p>
          <a:p>
            <a:pPr eaLnBrk="1" hangingPunct="1"/>
            <a:r>
              <a:rPr lang="tr-TR" altLang="tr-TR" sz="3600" dirty="0">
                <a:solidFill>
                  <a:schemeClr val="bg1"/>
                </a:solidFill>
                <a:latin typeface="Times New Roman" pitchFamily="18" charset="0"/>
                <a:cs typeface="Times New Roman" pitchFamily="18" charset="0"/>
              </a:rPr>
              <a:t>cinsiyete </a:t>
            </a:r>
          </a:p>
          <a:p>
            <a:pPr eaLnBrk="1" hangingPunct="1"/>
            <a:r>
              <a:rPr lang="tr-TR" altLang="tr-TR" sz="3600" dirty="0">
                <a:solidFill>
                  <a:schemeClr val="bg1"/>
                </a:solidFill>
                <a:latin typeface="Times New Roman" pitchFamily="18" charset="0"/>
                <a:cs typeface="Times New Roman" pitchFamily="18" charset="0"/>
              </a:rPr>
              <a:t>dayalı iş bölümü </a:t>
            </a:r>
          </a:p>
          <a:p>
            <a:pPr eaLnBrk="1" hangingPunct="1"/>
            <a:r>
              <a:rPr lang="tr-TR" altLang="tr-TR" sz="3600" dirty="0">
                <a:solidFill>
                  <a:schemeClr val="bg1"/>
                </a:solidFill>
                <a:latin typeface="Times New Roman" pitchFamily="18" charset="0"/>
                <a:cs typeface="Times New Roman" pitchFamily="18" charset="0"/>
              </a:rPr>
              <a:t>sonucunda</a:t>
            </a:r>
          </a:p>
          <a:p>
            <a:pPr eaLnBrk="1" hangingPunct="1"/>
            <a:r>
              <a:rPr lang="tr-TR" altLang="tr-TR" sz="3600" dirty="0">
                <a:solidFill>
                  <a:schemeClr val="bg1"/>
                </a:solidFill>
                <a:latin typeface="Times New Roman" pitchFamily="18" charset="0"/>
                <a:cs typeface="Times New Roman" pitchFamily="18" charset="0"/>
              </a:rPr>
              <a:t>kadınlar </a:t>
            </a:r>
          </a:p>
          <a:p>
            <a:pPr eaLnBrk="1" hangingPunct="1"/>
            <a:r>
              <a:rPr lang="tr-TR" altLang="tr-TR" sz="3600" dirty="0">
                <a:solidFill>
                  <a:schemeClr val="bg1"/>
                </a:solidFill>
                <a:latin typeface="Times New Roman" pitchFamily="18" charset="0"/>
                <a:cs typeface="Times New Roman" pitchFamily="18" charset="0"/>
              </a:rPr>
              <a:t>erkeklerden </a:t>
            </a:r>
          </a:p>
          <a:p>
            <a:pPr eaLnBrk="1" hangingPunct="1"/>
            <a:r>
              <a:rPr lang="tr-TR" altLang="tr-TR" sz="3600" dirty="0">
                <a:solidFill>
                  <a:schemeClr val="bg1"/>
                </a:solidFill>
                <a:latin typeface="Times New Roman" pitchFamily="18" charset="0"/>
                <a:cs typeface="Times New Roman" pitchFamily="18" charset="0"/>
              </a:rPr>
              <a:t>daha az</a:t>
            </a:r>
          </a:p>
        </p:txBody>
      </p:sp>
    </p:spTree>
    <p:extLst>
      <p:ext uri="{BB962C8B-B14F-4D97-AF65-F5344CB8AC3E}">
        <p14:creationId xmlns:p14="http://schemas.microsoft.com/office/powerpoint/2010/main" val="18384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2"/>
                                        </p:tgtEl>
                                        <p:attrNameLst>
                                          <p:attrName>style.visibility</p:attrName>
                                        </p:attrNameLst>
                                      </p:cBhvr>
                                      <p:to>
                                        <p:strVal val="visible"/>
                                      </p:to>
                                    </p:set>
                                    <p:anim calcmode="lin" valueType="num">
                                      <p:cBhvr additive="base">
                                        <p:cTn id="7" dur="500" fill="hold"/>
                                        <p:tgtEl>
                                          <p:spTgt spid="173062"/>
                                        </p:tgtEl>
                                        <p:attrNameLst>
                                          <p:attrName>ppt_x</p:attrName>
                                        </p:attrNameLst>
                                      </p:cBhvr>
                                      <p:tavLst>
                                        <p:tav tm="0">
                                          <p:val>
                                            <p:strVal val="#ppt_x"/>
                                          </p:val>
                                        </p:tav>
                                        <p:tav tm="100000">
                                          <p:val>
                                            <p:strVal val="#ppt_x"/>
                                          </p:val>
                                        </p:tav>
                                      </p:tavLst>
                                    </p:anim>
                                    <p:anim calcmode="lin" valueType="num">
                                      <p:cBhvr additive="base">
                                        <p:cTn id="8" dur="500" fill="hold"/>
                                        <p:tgtEl>
                                          <p:spTgt spid="1730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73059">
                                            <p:txEl>
                                              <p:pRg st="0" end="0"/>
                                            </p:txEl>
                                          </p:spTgt>
                                        </p:tgtEl>
                                        <p:attrNameLst>
                                          <p:attrName>style.visibility</p:attrName>
                                        </p:attrNameLst>
                                      </p:cBhvr>
                                      <p:to>
                                        <p:strVal val="visible"/>
                                      </p:to>
                                    </p:set>
                                    <p:animEffect transition="in" filter="circle(in)">
                                      <p:cBhvr>
                                        <p:cTn id="13" dur="2000"/>
                                        <p:tgtEl>
                                          <p:spTgt spid="1730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73059">
                                            <p:txEl>
                                              <p:pRg st="1" end="1"/>
                                            </p:txEl>
                                          </p:spTgt>
                                        </p:tgtEl>
                                        <p:attrNameLst>
                                          <p:attrName>style.visibility</p:attrName>
                                        </p:attrNameLst>
                                      </p:cBhvr>
                                      <p:to>
                                        <p:strVal val="visible"/>
                                      </p:to>
                                    </p:set>
                                    <p:animEffect transition="in" filter="circle(in)">
                                      <p:cBhvr>
                                        <p:cTn id="18" dur="2000"/>
                                        <p:tgtEl>
                                          <p:spTgt spid="1730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3059">
                                            <p:txEl>
                                              <p:pRg st="2" end="2"/>
                                            </p:txEl>
                                          </p:spTgt>
                                        </p:tgtEl>
                                        <p:attrNameLst>
                                          <p:attrName>style.visibility</p:attrName>
                                        </p:attrNameLst>
                                      </p:cBhvr>
                                      <p:to>
                                        <p:strVal val="visible"/>
                                      </p:to>
                                    </p:set>
                                    <p:animEffect transition="in" filter="circle(in)">
                                      <p:cBhvr>
                                        <p:cTn id="23" dur="2000"/>
                                        <p:tgtEl>
                                          <p:spTgt spid="17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60512" y="1268760"/>
            <a:ext cx="7992888" cy="5386090"/>
          </a:xfrm>
          <a:prstGeom prst="rect">
            <a:avLst/>
          </a:prstGeom>
        </p:spPr>
        <p:txBody>
          <a:bodyPr wrap="square">
            <a:spAutoFit/>
          </a:bodyPr>
          <a:lstStyle/>
          <a:p>
            <a:endParaRPr lang="tr-TR" sz="2400" dirty="0"/>
          </a:p>
          <a:p>
            <a:endParaRPr lang="tr-TR" sz="2400" dirty="0"/>
          </a:p>
          <a:p>
            <a:pPr>
              <a:buFont typeface="Wingdings" pitchFamily="2" charset="2"/>
              <a:buChar char="ü"/>
            </a:pPr>
            <a:endParaRPr lang="tr-TR" sz="2400" dirty="0"/>
          </a:p>
          <a:p>
            <a:endParaRPr lang="tr-TR" sz="2400" dirty="0"/>
          </a:p>
          <a:p>
            <a:endParaRPr lang="tr-TR" sz="2400" dirty="0"/>
          </a:p>
          <a:p>
            <a:endParaRPr lang="tr-TR" sz="2400" dirty="0"/>
          </a:p>
          <a:p>
            <a:endParaRPr lang="tr-TR" sz="2400" dirty="0"/>
          </a:p>
          <a:p>
            <a:pPr>
              <a:buFont typeface="Wingdings" pitchFamily="2" charset="2"/>
              <a:buChar char="ü"/>
            </a:pPr>
            <a:endParaRPr lang="tr-TR" sz="2400" dirty="0"/>
          </a:p>
          <a:p>
            <a:pPr>
              <a:buFont typeface="Wingdings" pitchFamily="2" charset="2"/>
              <a:buChar char="ü"/>
            </a:pPr>
            <a:endParaRPr lang="tr-TR" sz="2400" dirty="0"/>
          </a:p>
          <a:p>
            <a:pPr algn="ctr"/>
            <a:endParaRPr lang="tr-TR" sz="3200" dirty="0"/>
          </a:p>
          <a:p>
            <a:endParaRPr lang="tr-TR" sz="2400" dirty="0"/>
          </a:p>
          <a:p>
            <a:endParaRPr lang="tr-TR" sz="2400" dirty="0"/>
          </a:p>
          <a:p>
            <a:endParaRPr lang="tr-TR" sz="2400" dirty="0"/>
          </a:p>
          <a:p>
            <a:endParaRPr lang="tr-TR" sz="2400" dirty="0"/>
          </a:p>
        </p:txBody>
      </p:sp>
      <p:sp>
        <p:nvSpPr>
          <p:cNvPr id="5" name="Yuvarlatılmış Dikdörtgen 3"/>
          <p:cNvSpPr/>
          <p:nvPr/>
        </p:nvSpPr>
        <p:spPr>
          <a:xfrm>
            <a:off x="4448944" y="1772816"/>
            <a:ext cx="4108958" cy="295232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Özel alan ise; yani aile ve hane içi alan, hayatın günlük ihtiyaçlarının karşılandığı ve gündelik hayata dair pratiklerin icra edildiği alandır.</a:t>
            </a:r>
          </a:p>
        </p:txBody>
      </p:sp>
      <p:sp>
        <p:nvSpPr>
          <p:cNvPr id="6" name="Yuvarlatılmış Dikdörtgen 3"/>
          <p:cNvSpPr/>
          <p:nvPr/>
        </p:nvSpPr>
        <p:spPr>
          <a:xfrm>
            <a:off x="488504" y="1772816"/>
            <a:ext cx="3852428" cy="294287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solidFill>
                  <a:schemeClr val="tx1"/>
                </a:solidFill>
              </a:rPr>
              <a:t>Kamusal alan; yasaların yapıldığı, politik ilkelerin tartışılarak kararlaştırıldığı, vatandaşların bu sürece katılarak siyasete dâhil olduğu alandır.</a:t>
            </a:r>
          </a:p>
        </p:txBody>
      </p:sp>
      <p:sp>
        <p:nvSpPr>
          <p:cNvPr id="7" name="Yuvarlatılmış Dikdörtgen 3"/>
          <p:cNvSpPr/>
          <p:nvPr/>
        </p:nvSpPr>
        <p:spPr>
          <a:xfrm>
            <a:off x="848544" y="4869160"/>
            <a:ext cx="763284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Genel kabule göre; kamusal alan erkek, özel alan kadındır.</a:t>
            </a:r>
          </a:p>
        </p:txBody>
      </p:sp>
      <p:sp>
        <p:nvSpPr>
          <p:cNvPr id="8" name="Dikdörtgen 2"/>
          <p:cNvSpPr/>
          <p:nvPr/>
        </p:nvSpPr>
        <p:spPr>
          <a:xfrm>
            <a:off x="560512" y="188640"/>
            <a:ext cx="748883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Kamusal Alan/Özel Alan</a:t>
            </a:r>
          </a:p>
        </p:txBody>
      </p:sp>
      <p:sp>
        <p:nvSpPr>
          <p:cNvPr id="9" name="Dikdörtgen 2"/>
          <p:cNvSpPr/>
          <p:nvPr/>
        </p:nvSpPr>
        <p:spPr>
          <a:xfrm>
            <a:off x="595282" y="214290"/>
            <a:ext cx="748883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Kamusal Alan/Özel Alan</a:t>
            </a:r>
          </a:p>
        </p:txBody>
      </p:sp>
      <p:pic>
        <p:nvPicPr>
          <p:cNvPr id="11"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28936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9530" y="0"/>
            <a:ext cx="4211422" cy="1800493"/>
          </a:xfrm>
          <a:prstGeom prst="rect">
            <a:avLst/>
          </a:prstGeom>
        </p:spPr>
        <p:txBody>
          <a:bodyPr wrap="square">
            <a:spAutoFit/>
          </a:bodyPr>
          <a:lstStyle/>
          <a:p>
            <a:pPr>
              <a:spcAft>
                <a:spcPts val="600"/>
              </a:spcAft>
            </a:pPr>
            <a:endParaRPr lang="tr-TR" sz="2400" b="1" dirty="0"/>
          </a:p>
          <a:p>
            <a:pPr>
              <a:spcAft>
                <a:spcPts val="600"/>
              </a:spcAft>
            </a:pPr>
            <a:endParaRPr lang="tr-TR" sz="2400" b="1" dirty="0"/>
          </a:p>
          <a:p>
            <a:pPr>
              <a:spcAft>
                <a:spcPts val="600"/>
              </a:spcAft>
            </a:pPr>
            <a:endParaRPr lang="tr-TR" sz="2400" b="1" dirty="0"/>
          </a:p>
          <a:p>
            <a:pPr>
              <a:spcAft>
                <a:spcPts val="600"/>
              </a:spcAft>
            </a:pPr>
            <a:endParaRPr lang="tr-TR" sz="2400" b="1" dirty="0"/>
          </a:p>
        </p:txBody>
      </p:sp>
      <p:sp>
        <p:nvSpPr>
          <p:cNvPr id="6" name="Dikdörtgen 2"/>
          <p:cNvSpPr/>
          <p:nvPr/>
        </p:nvSpPr>
        <p:spPr>
          <a:xfrm>
            <a:off x="560512" y="188640"/>
            <a:ext cx="76328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Times New Roman" pitchFamily="18" charset="0"/>
                <a:cs typeface="Times New Roman" pitchFamily="18" charset="0"/>
              </a:rPr>
              <a:t>Cinsel Yönelim, Cinsiyet Kimliği, </a:t>
            </a:r>
            <a:r>
              <a:rPr lang="tr-TR" sz="3200" b="1" dirty="0" smtClean="0">
                <a:latin typeface="Times New Roman" pitchFamily="18" charset="0"/>
                <a:cs typeface="Times New Roman" pitchFamily="18" charset="0"/>
              </a:rPr>
              <a:t>LGBTİ</a:t>
            </a:r>
            <a:endParaRPr lang="tr-TR" sz="3200" b="1" dirty="0">
              <a:latin typeface="Times New Roman" pitchFamily="18" charset="0"/>
              <a:cs typeface="Times New Roman" pitchFamily="18" charset="0"/>
            </a:endParaRPr>
          </a:p>
        </p:txBody>
      </p:sp>
      <p:sp>
        <p:nvSpPr>
          <p:cNvPr id="33797" name="Rectangle 5"/>
          <p:cNvSpPr>
            <a:spLocks noChangeArrowheads="1"/>
          </p:cNvSpPr>
          <p:nvPr/>
        </p:nvSpPr>
        <p:spPr bwMode="auto">
          <a:xfrm>
            <a:off x="0" y="0"/>
            <a:ext cx="22313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t>
            </a: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8" name="7 Dikdörtgen"/>
          <p:cNvSpPr/>
          <p:nvPr/>
        </p:nvSpPr>
        <p:spPr>
          <a:xfrm>
            <a:off x="595282" y="1340768"/>
            <a:ext cx="7715304" cy="4708981"/>
          </a:xfrm>
          <a:prstGeom prst="rect">
            <a:avLst/>
          </a:prstGeom>
        </p:spPr>
        <p:txBody>
          <a:bodyPr wrap="square">
            <a:spAutoFit/>
          </a:bodyPr>
          <a:lstStyle/>
          <a:p>
            <a:pPr algn="just"/>
            <a:r>
              <a:rPr lang="tr-TR" sz="2000" dirty="0"/>
              <a:t>Toplumsal Cinsiyet kavramı, sadece kadın ve erkekler arasındaki ilişkileri tanımlamak için kullanılmaz. İkili cinsiyet sisteminin görünmez kıldığı cinsel yönelim ve cinsiyet kimliklerini de konuşmamıza imkan tanır. </a:t>
            </a:r>
          </a:p>
          <a:p>
            <a:pPr algn="just"/>
            <a:endParaRPr lang="tr-TR" sz="2000" dirty="0"/>
          </a:p>
          <a:p>
            <a:pPr lvl="0" eaLnBrk="0" fontAlgn="base" hangingPunct="0">
              <a:spcBef>
                <a:spcPct val="0"/>
              </a:spcBef>
              <a:spcAft>
                <a:spcPct val="0"/>
              </a:spcAft>
            </a:pPr>
            <a:r>
              <a:rPr lang="tr-TR" sz="2000" b="1" dirty="0">
                <a:ea typeface="Calibri" pitchFamily="34" charset="0"/>
                <a:cs typeface="Times New Roman" pitchFamily="18" charset="0"/>
              </a:rPr>
              <a:t>Cinsel Yönelim :</a:t>
            </a:r>
            <a:r>
              <a:rPr lang="tr-TR" sz="2000" dirty="0">
                <a:ea typeface="Calibri" pitchFamily="34" charset="0"/>
                <a:cs typeface="Times New Roman" pitchFamily="18" charset="0"/>
              </a:rPr>
              <a:t>Belli bir cinsiyetteki bireye karşı süregelen duygusal, romantik ve cinsel çekimi, arzuyu, yönelişi ifade eder. Cinsel Yönelim; heteroseksüellik, eşcinsellik (Lezbiyen- </a:t>
            </a:r>
            <a:r>
              <a:rPr lang="tr-TR" sz="2000" dirty="0" err="1">
                <a:ea typeface="Calibri" pitchFamily="34" charset="0"/>
                <a:cs typeface="Times New Roman" pitchFamily="18" charset="0"/>
              </a:rPr>
              <a:t>Gey</a:t>
            </a:r>
            <a:r>
              <a:rPr lang="tr-TR" sz="2000" dirty="0">
                <a:ea typeface="Calibri" pitchFamily="34" charset="0"/>
                <a:cs typeface="Times New Roman" pitchFamily="18" charset="0"/>
              </a:rPr>
              <a:t>), </a:t>
            </a:r>
            <a:r>
              <a:rPr lang="tr-TR" sz="2000" dirty="0" err="1">
                <a:ea typeface="Calibri" pitchFamily="34" charset="0"/>
                <a:cs typeface="Times New Roman" pitchFamily="18" charset="0"/>
              </a:rPr>
              <a:t>biseksüellik</a:t>
            </a:r>
            <a:r>
              <a:rPr lang="tr-TR" sz="2000" dirty="0">
                <a:ea typeface="Calibri" pitchFamily="34" charset="0"/>
                <a:cs typeface="Times New Roman" pitchFamily="18" charset="0"/>
              </a:rPr>
              <a:t> olarak ifade edilmektedir.</a:t>
            </a:r>
            <a:r>
              <a:rPr lang="tr-TR" sz="2000" b="1" dirty="0">
                <a:ea typeface="Calibri" pitchFamily="34" charset="0"/>
                <a:cs typeface="Times New Roman" pitchFamily="18" charset="0"/>
              </a:rPr>
              <a:t> </a:t>
            </a:r>
          </a:p>
          <a:p>
            <a:pPr lvl="0" eaLnBrk="0" fontAlgn="base" hangingPunct="0">
              <a:spcBef>
                <a:spcPct val="0"/>
              </a:spcBef>
              <a:spcAft>
                <a:spcPct val="0"/>
              </a:spcAft>
            </a:pPr>
            <a:endParaRPr lang="tr-TR" sz="2000" b="1" dirty="0">
              <a:ea typeface="Calibri" pitchFamily="34" charset="0"/>
              <a:cs typeface="Times New Roman" pitchFamily="18" charset="0"/>
            </a:endParaRPr>
          </a:p>
          <a:p>
            <a:pPr lvl="0" algn="just" fontAlgn="base">
              <a:spcBef>
                <a:spcPct val="0"/>
              </a:spcBef>
              <a:spcAft>
                <a:spcPct val="0"/>
              </a:spcAft>
            </a:pPr>
            <a:r>
              <a:rPr lang="tr-TR" sz="2000" b="1" dirty="0">
                <a:ea typeface="Calibri" pitchFamily="34" charset="0"/>
                <a:cs typeface="Times New Roman" pitchFamily="18" charset="0"/>
              </a:rPr>
              <a:t>Cinsiyet Kimliği: </a:t>
            </a:r>
            <a:r>
              <a:rPr lang="tr-TR" sz="2000" dirty="0">
                <a:ea typeface="Calibri" pitchFamily="34" charset="0"/>
                <a:cs typeface="Times New Roman" pitchFamily="18" charset="0"/>
              </a:rPr>
              <a:t>Toplumda genel geçer algıya göre bireyin kendini "kadın" ya da "erkek" olarak tanımlamasıdır</a:t>
            </a:r>
            <a:r>
              <a:rPr lang="tr-TR" sz="2000" b="1" dirty="0">
                <a:ea typeface="Calibri" pitchFamily="34" charset="0"/>
                <a:cs typeface="Times New Roman" pitchFamily="18" charset="0"/>
              </a:rPr>
              <a:t>. </a:t>
            </a:r>
            <a:r>
              <a:rPr lang="tr-TR" sz="2000" dirty="0">
                <a:ea typeface="Calibri" pitchFamily="34" charset="0"/>
                <a:cs typeface="Times New Roman" pitchFamily="18" charset="0"/>
              </a:rPr>
              <a:t>Genel toplumun beklentisi bedensel/biyolojik cinsiyet ve cinsiyet kimliğinin birbiri ile uyum içinde ve aynı olmasıdır. Fakat bu her zaman olmayabilir.  Cinsiyet Kimliği; </a:t>
            </a:r>
            <a:r>
              <a:rPr lang="tr-TR" sz="2000" dirty="0" err="1">
                <a:ea typeface="Calibri" pitchFamily="34" charset="0"/>
                <a:cs typeface="Times New Roman" pitchFamily="18" charset="0"/>
              </a:rPr>
              <a:t>transeksüellik</a:t>
            </a:r>
            <a:r>
              <a:rPr lang="tr-TR" sz="2000" dirty="0">
                <a:ea typeface="Calibri" pitchFamily="34" charset="0"/>
                <a:cs typeface="Times New Roman" pitchFamily="18" charset="0"/>
              </a:rPr>
              <a:t>, trans erkek, trans kadın, trans, </a:t>
            </a:r>
            <a:r>
              <a:rPr lang="tr-TR" sz="2000" dirty="0" err="1">
                <a:ea typeface="Calibri" pitchFamily="34" charset="0"/>
                <a:cs typeface="Times New Roman" pitchFamily="18" charset="0"/>
              </a:rPr>
              <a:t>natrans</a:t>
            </a:r>
            <a:r>
              <a:rPr lang="tr-TR" sz="2000" dirty="0">
                <a:ea typeface="Calibri" pitchFamily="34" charset="0"/>
                <a:cs typeface="Times New Roman" pitchFamily="18" charset="0"/>
              </a:rPr>
              <a:t>, travesti, </a:t>
            </a:r>
            <a:r>
              <a:rPr lang="tr-TR" sz="2000" dirty="0" err="1">
                <a:ea typeface="Calibri" pitchFamily="34" charset="0"/>
                <a:cs typeface="Times New Roman" pitchFamily="18" charset="0"/>
              </a:rPr>
              <a:t>interseks</a:t>
            </a:r>
            <a:r>
              <a:rPr lang="tr-TR" sz="2000" dirty="0">
                <a:ea typeface="Calibri" pitchFamily="34" charset="0"/>
                <a:cs typeface="Times New Roman" pitchFamily="18" charset="0"/>
              </a:rPr>
              <a:t>, cinsiyetsiz ve akışkan cinsiyet olarak ifade edilmektedir.</a:t>
            </a:r>
            <a:endParaRPr lang="tr-TR" dirty="0"/>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152129"/>
          </a:xfrm>
          <a:prstGeom prst="rect">
            <a:avLst/>
          </a:prstGeom>
        </p:spPr>
      </p:pic>
    </p:spTree>
    <p:extLst>
      <p:ext uri="{BB962C8B-B14F-4D97-AF65-F5344CB8AC3E}">
        <p14:creationId xmlns:p14="http://schemas.microsoft.com/office/powerpoint/2010/main" val="244502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2"/>
          <p:cNvSpPr/>
          <p:nvPr/>
        </p:nvSpPr>
        <p:spPr>
          <a:xfrm>
            <a:off x="560512" y="188640"/>
            <a:ext cx="76328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latin typeface="Times New Roman" pitchFamily="18" charset="0"/>
                <a:cs typeface="Times New Roman" pitchFamily="18" charset="0"/>
              </a:rPr>
              <a:t>Heteroseksizm</a:t>
            </a:r>
            <a:r>
              <a:rPr lang="tr-TR" sz="3600" dirty="0"/>
              <a:t>, </a:t>
            </a:r>
          </a:p>
          <a:p>
            <a:pPr algn="ctr"/>
            <a:r>
              <a:rPr lang="tr-TR" sz="3600" dirty="0" err="1">
                <a:latin typeface="Times New Roman" pitchFamily="18" charset="0"/>
                <a:cs typeface="Times New Roman" pitchFamily="18" charset="0"/>
              </a:rPr>
              <a:t>Homofobi</a:t>
            </a:r>
            <a:r>
              <a:rPr lang="tr-TR" sz="3600" dirty="0">
                <a:latin typeface="Times New Roman" pitchFamily="18" charset="0"/>
                <a:cs typeface="Times New Roman" pitchFamily="18" charset="0"/>
              </a:rPr>
              <a:t>/</a:t>
            </a:r>
            <a:r>
              <a:rPr lang="tr-TR" sz="3600" dirty="0" err="1">
                <a:latin typeface="Times New Roman" pitchFamily="18" charset="0"/>
                <a:cs typeface="Times New Roman" pitchFamily="18" charset="0"/>
              </a:rPr>
              <a:t>Bifobi</a:t>
            </a:r>
            <a:r>
              <a:rPr lang="tr-TR" sz="3600" dirty="0">
                <a:latin typeface="Times New Roman" pitchFamily="18" charset="0"/>
                <a:cs typeface="Times New Roman" pitchFamily="18" charset="0"/>
              </a:rPr>
              <a:t>/</a:t>
            </a:r>
            <a:r>
              <a:rPr lang="tr-TR" sz="3600" dirty="0" err="1">
                <a:latin typeface="Times New Roman" pitchFamily="18" charset="0"/>
                <a:cs typeface="Times New Roman" pitchFamily="18" charset="0"/>
              </a:rPr>
              <a:t>Transfobi</a:t>
            </a:r>
            <a:endParaRPr lang="tr-TR" sz="3600" dirty="0">
              <a:latin typeface="Times New Roman" pitchFamily="18" charset="0"/>
              <a:cs typeface="Times New Roman" pitchFamily="18" charset="0"/>
            </a:endParaRPr>
          </a:p>
        </p:txBody>
      </p:sp>
      <p:sp>
        <p:nvSpPr>
          <p:cNvPr id="98305" name="Rectangle 1"/>
          <p:cNvSpPr>
            <a:spLocks noChangeArrowheads="1"/>
          </p:cNvSpPr>
          <p:nvPr/>
        </p:nvSpPr>
        <p:spPr bwMode="auto">
          <a:xfrm>
            <a:off x="595282" y="1285860"/>
            <a:ext cx="7643866" cy="498598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err="1">
                <a:ln>
                  <a:noFill/>
                </a:ln>
                <a:solidFill>
                  <a:schemeClr val="tx1"/>
                </a:solidFill>
                <a:effectLst/>
                <a:ea typeface="Times New Roman" pitchFamily="18" charset="0"/>
                <a:cs typeface="Arial" pitchFamily="34" charset="0"/>
              </a:rPr>
              <a:t>Heteroseksizm</a:t>
            </a:r>
            <a:r>
              <a:rPr kumimoji="0" lang="tr-TR" sz="2000" b="1" i="0" u="none" strike="noStrike" cap="none" normalizeH="0" baseline="0" dirty="0">
                <a:ln>
                  <a:noFill/>
                </a:ln>
                <a:solidFill>
                  <a:schemeClr val="tx1"/>
                </a:solidFill>
                <a:effectLst/>
                <a:ea typeface="Times New Roman" pitchFamily="18" charset="0"/>
                <a:cs typeface="Arial" pitchFamily="34" charset="0"/>
              </a:rPr>
              <a:t> nedir?</a:t>
            </a:r>
            <a:endParaRPr kumimoji="0" lang="tr-TR" sz="2000" b="0" i="0" u="none" strike="noStrike" cap="none" normalizeH="0" baseline="0" dirty="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kumimoji="0" lang="tr-TR" sz="2000" b="0" i="0" u="none" strike="noStrike" cap="none" normalizeH="0" baseline="0" dirty="0" err="1">
                <a:ln>
                  <a:noFill/>
                </a:ln>
                <a:solidFill>
                  <a:schemeClr val="tx1"/>
                </a:solidFill>
                <a:effectLst/>
                <a:ea typeface="Times New Roman" pitchFamily="18" charset="0"/>
                <a:cs typeface="Arial" pitchFamily="34" charset="0"/>
              </a:rPr>
              <a:t>Heteroseksizm</a:t>
            </a:r>
            <a:r>
              <a:rPr kumimoji="0" lang="tr-TR" sz="2000" b="0" i="0" u="none" strike="noStrike" cap="none" normalizeH="0" baseline="0" dirty="0">
                <a:ln>
                  <a:noFill/>
                </a:ln>
                <a:solidFill>
                  <a:schemeClr val="tx1"/>
                </a:solidFill>
                <a:effectLst/>
                <a:ea typeface="Times New Roman" pitchFamily="18" charset="0"/>
                <a:cs typeface="Arial" pitchFamily="34" charset="0"/>
              </a:rPr>
              <a:t>, heteroseksüel ilişkilerin ortaya çıkarmış olduğu tarihsel, toplumsal </a:t>
            </a:r>
            <a:r>
              <a:rPr kumimoji="0" lang="tr-TR" sz="2000" b="0" i="0" u="none" strike="noStrike" cap="none" normalizeH="0" baseline="0" dirty="0" err="1">
                <a:ln>
                  <a:noFill/>
                </a:ln>
                <a:solidFill>
                  <a:schemeClr val="tx1"/>
                </a:solidFill>
                <a:effectLst/>
                <a:ea typeface="Times New Roman" pitchFamily="18" charset="0"/>
                <a:cs typeface="Arial" pitchFamily="34" charset="0"/>
              </a:rPr>
              <a:t>hegomonik</a:t>
            </a:r>
            <a:r>
              <a:rPr kumimoji="0" lang="tr-TR" sz="2000" b="0" i="0" u="none" strike="noStrike" cap="none" normalizeH="0" baseline="0" dirty="0">
                <a:ln>
                  <a:noFill/>
                </a:ln>
                <a:solidFill>
                  <a:schemeClr val="tx1"/>
                </a:solidFill>
                <a:effectLst/>
                <a:ea typeface="Times New Roman" pitchFamily="18" charset="0"/>
                <a:cs typeface="Arial" pitchFamily="34" charset="0"/>
              </a:rPr>
              <a:t> bir iktidar biçimidir. Bu ilişki biçimi tüm özel ve kamusal alanın biçimlenmesinde rol oynar. Her şey bu iktidar biçimine göre konumlandırılır. Eğitim, sağlık,  aile, hukuk gibi özel ve kamusal alanlar sadece heteroseksüel ilişkilere göre tanımlanmıştır.</a:t>
            </a:r>
            <a:r>
              <a:rPr kumimoji="0" lang="tr-TR" sz="2000" b="0" i="0" u="none" strike="noStrike" cap="none" normalizeH="0" dirty="0">
                <a:ln>
                  <a:noFill/>
                </a:ln>
                <a:solidFill>
                  <a:schemeClr val="tx1"/>
                </a:solidFill>
                <a:effectLst/>
                <a:ea typeface="Times New Roman" pitchFamily="18" charset="0"/>
                <a:cs typeface="Arial" pitchFamily="34" charset="0"/>
              </a:rPr>
              <a:t> </a:t>
            </a:r>
            <a:r>
              <a:rPr lang="tr-TR" sz="2000" dirty="0">
                <a:ea typeface="Times New Roman" pitchFamily="18" charset="0"/>
                <a:cs typeface="Arial" pitchFamily="34" charset="0"/>
              </a:rPr>
              <a:t>Heteroseksüel ilişkilerin tek yaşama biçimi olarak dayatılmasına </a:t>
            </a:r>
            <a:r>
              <a:rPr lang="tr-TR" sz="2000" dirty="0" err="1">
                <a:ea typeface="Times New Roman" pitchFamily="18" charset="0"/>
                <a:cs typeface="Arial" pitchFamily="34" charset="0"/>
              </a:rPr>
              <a:t>heteroseksizm</a:t>
            </a:r>
            <a:r>
              <a:rPr lang="tr-TR" sz="2000" dirty="0">
                <a:ea typeface="Times New Roman" pitchFamily="18" charset="0"/>
                <a:cs typeface="Arial" pitchFamily="34" charset="0"/>
              </a:rPr>
              <a:t> diyoruz. </a:t>
            </a:r>
          </a:p>
          <a:p>
            <a:pPr lvl="0" algn="just" eaLnBrk="0" fontAlgn="base" hangingPunct="0">
              <a:spcBef>
                <a:spcPct val="0"/>
              </a:spcBef>
              <a:spcAft>
                <a:spcPct val="0"/>
              </a:spcAft>
            </a:pPr>
            <a:endParaRPr kumimoji="0" lang="tr-TR" sz="2000"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a:ln>
                  <a:noFill/>
                </a:ln>
                <a:solidFill>
                  <a:schemeClr val="tx1"/>
                </a:solidFill>
                <a:effectLst/>
                <a:ea typeface="Times New Roman" pitchFamily="18" charset="0"/>
                <a:cs typeface="Arial" pitchFamily="34" charset="0"/>
              </a:rPr>
              <a:t>Homofobi</a:t>
            </a:r>
            <a:r>
              <a:rPr kumimoji="0" lang="tr-TR" sz="2000" b="1" i="0" u="none" strike="noStrike" cap="none" normalizeH="0" baseline="0" dirty="0">
                <a:ln>
                  <a:noFill/>
                </a:ln>
                <a:solidFill>
                  <a:schemeClr val="tx1"/>
                </a:solidFill>
                <a:effectLst/>
                <a:ea typeface="Times New Roman" pitchFamily="18" charset="0"/>
                <a:cs typeface="Arial" pitchFamily="34" charset="0"/>
              </a:rPr>
              <a:t>, </a:t>
            </a:r>
            <a:r>
              <a:rPr kumimoji="0" lang="tr-TR" sz="2000" b="1" i="0" u="none" strike="noStrike" cap="none" normalizeH="0" baseline="0" dirty="0" err="1">
                <a:ln>
                  <a:noFill/>
                </a:ln>
                <a:solidFill>
                  <a:schemeClr val="tx1"/>
                </a:solidFill>
                <a:effectLst/>
                <a:ea typeface="Times New Roman" pitchFamily="18" charset="0"/>
                <a:cs typeface="Arial" pitchFamily="34" charset="0"/>
              </a:rPr>
              <a:t>transfobi</a:t>
            </a:r>
            <a:r>
              <a:rPr kumimoji="0" lang="tr-TR" sz="2000" b="1" i="0" u="none" strike="noStrike" cap="none" normalizeH="0" baseline="0" dirty="0">
                <a:ln>
                  <a:noFill/>
                </a:ln>
                <a:solidFill>
                  <a:schemeClr val="tx1"/>
                </a:solidFill>
                <a:effectLst/>
                <a:ea typeface="Times New Roman" pitchFamily="18" charset="0"/>
                <a:cs typeface="Arial" pitchFamily="34" charset="0"/>
              </a:rPr>
              <a:t>, </a:t>
            </a:r>
            <a:r>
              <a:rPr kumimoji="0" lang="tr-TR" sz="2000" b="1" i="0" u="none" strike="noStrike" cap="none" normalizeH="0" baseline="0" dirty="0" err="1">
                <a:ln>
                  <a:noFill/>
                </a:ln>
                <a:solidFill>
                  <a:schemeClr val="tx1"/>
                </a:solidFill>
                <a:effectLst/>
                <a:ea typeface="Times New Roman" pitchFamily="18" charset="0"/>
                <a:cs typeface="Arial" pitchFamily="34" charset="0"/>
              </a:rPr>
              <a:t>bifobi</a:t>
            </a:r>
            <a:r>
              <a:rPr kumimoji="0" lang="tr-TR" sz="2000" b="1" i="0" u="none" strike="noStrike" cap="none" normalizeH="0" baseline="0" dirty="0">
                <a:ln>
                  <a:noFill/>
                </a:ln>
                <a:solidFill>
                  <a:schemeClr val="tx1"/>
                </a:solidFill>
                <a:effectLst/>
                <a:ea typeface="Times New Roman" pitchFamily="18" charset="0"/>
                <a:cs typeface="Arial" pitchFamily="34" charset="0"/>
              </a:rPr>
              <a:t> nedir?</a:t>
            </a:r>
            <a:endParaRPr kumimoji="0" lang="tr-TR" sz="2000"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ea typeface="Times New Roman" pitchFamily="18" charset="0"/>
                <a:cs typeface="Arial" pitchFamily="34" charset="0"/>
              </a:rPr>
              <a:t>Homofobi</a:t>
            </a:r>
            <a:r>
              <a:rPr kumimoji="0" lang="tr-TR" sz="2000" b="0" i="0" u="none" strike="noStrike" cap="none" normalizeH="0" baseline="0" dirty="0">
                <a:ln>
                  <a:noFill/>
                </a:ln>
                <a:solidFill>
                  <a:schemeClr val="tx1"/>
                </a:solidFill>
                <a:effectLst/>
                <a:ea typeface="Times New Roman" pitchFamily="18" charset="0"/>
                <a:cs typeface="Arial" pitchFamily="34" charset="0"/>
              </a:rPr>
              <a:t>, </a:t>
            </a:r>
            <a:r>
              <a:rPr kumimoji="0" lang="tr-TR" sz="2000" b="0" i="0" u="none" strike="noStrike" cap="none" normalizeH="0" baseline="0" dirty="0" err="1">
                <a:ln>
                  <a:noFill/>
                </a:ln>
                <a:solidFill>
                  <a:schemeClr val="tx1"/>
                </a:solidFill>
                <a:effectLst/>
                <a:ea typeface="Times New Roman" pitchFamily="18" charset="0"/>
                <a:cs typeface="Arial" pitchFamily="34" charset="0"/>
              </a:rPr>
              <a:t>bifobi</a:t>
            </a:r>
            <a:r>
              <a:rPr kumimoji="0" lang="tr-TR" sz="2000" b="0" i="0" u="none" strike="noStrike" cap="none" normalizeH="0" baseline="0" dirty="0">
                <a:ln>
                  <a:noFill/>
                </a:ln>
                <a:solidFill>
                  <a:schemeClr val="tx1"/>
                </a:solidFill>
                <a:effectLst/>
                <a:ea typeface="Times New Roman" pitchFamily="18" charset="0"/>
                <a:cs typeface="Arial" pitchFamily="34" charset="0"/>
              </a:rPr>
              <a:t> ve </a:t>
            </a:r>
            <a:r>
              <a:rPr kumimoji="0" lang="tr-TR" sz="2000" b="0" i="0" u="none" strike="noStrike" cap="none" normalizeH="0" baseline="0" dirty="0" err="1">
                <a:ln>
                  <a:noFill/>
                </a:ln>
                <a:solidFill>
                  <a:schemeClr val="tx1"/>
                </a:solidFill>
                <a:effectLst/>
                <a:ea typeface="Times New Roman" pitchFamily="18" charset="0"/>
                <a:cs typeface="Arial" pitchFamily="34" charset="0"/>
              </a:rPr>
              <a:t>transfobi</a:t>
            </a:r>
            <a:r>
              <a:rPr kumimoji="0" lang="tr-TR" sz="2000" b="0" i="0" u="none" strike="noStrike" cap="none" normalizeH="0" baseline="0" dirty="0">
                <a:ln>
                  <a:noFill/>
                </a:ln>
                <a:solidFill>
                  <a:schemeClr val="tx1"/>
                </a:solidFill>
                <a:effectLst/>
                <a:ea typeface="Times New Roman" pitchFamily="18" charset="0"/>
                <a:cs typeface="Arial" pitchFamily="34" charset="0"/>
              </a:rPr>
              <a:t>, </a:t>
            </a:r>
            <a:r>
              <a:rPr kumimoji="0" lang="tr-TR" sz="2000" b="0" i="0" u="none" strike="noStrike" cap="none" normalizeH="0" baseline="0" dirty="0" err="1">
                <a:ln>
                  <a:noFill/>
                </a:ln>
                <a:solidFill>
                  <a:schemeClr val="tx1"/>
                </a:solidFill>
                <a:effectLst/>
                <a:ea typeface="Times New Roman" pitchFamily="18" charset="0"/>
                <a:cs typeface="Arial" pitchFamily="34" charset="0"/>
              </a:rPr>
              <a:t>LGBTİ’lere</a:t>
            </a:r>
            <a:r>
              <a:rPr kumimoji="0" lang="tr-TR" sz="2000" b="0" i="0" u="none" strike="noStrike" cap="none" normalizeH="0" baseline="0" dirty="0">
                <a:ln>
                  <a:noFill/>
                </a:ln>
                <a:solidFill>
                  <a:schemeClr val="tx1"/>
                </a:solidFill>
                <a:effectLst/>
                <a:ea typeface="Times New Roman" pitchFamily="18" charset="0"/>
                <a:cs typeface="Arial" pitchFamily="34" charset="0"/>
              </a:rPr>
              <a:t> karşı korku, önyargı, ayrım ve hoşnutsuzluk içeren yaklaşımlardır. </a:t>
            </a:r>
            <a:r>
              <a:rPr kumimoji="0" lang="tr-TR" sz="2000" b="0" i="0" u="none" strike="noStrike" cap="none" normalizeH="0" baseline="0" dirty="0" err="1">
                <a:ln>
                  <a:noFill/>
                </a:ln>
                <a:solidFill>
                  <a:schemeClr val="tx1"/>
                </a:solidFill>
                <a:effectLst/>
                <a:ea typeface="Times New Roman" pitchFamily="18" charset="0"/>
                <a:cs typeface="Arial" pitchFamily="34" charset="0"/>
              </a:rPr>
              <a:t>Homofobi</a:t>
            </a:r>
            <a:r>
              <a:rPr kumimoji="0" lang="tr-TR" sz="2000" b="0" i="0" u="none" strike="noStrike" cap="none" normalizeH="0" baseline="0" dirty="0">
                <a:ln>
                  <a:noFill/>
                </a:ln>
                <a:solidFill>
                  <a:schemeClr val="tx1"/>
                </a:solidFill>
                <a:effectLst/>
                <a:ea typeface="Times New Roman" pitchFamily="18" charset="0"/>
                <a:cs typeface="Arial" pitchFamily="34" charset="0"/>
              </a:rPr>
              <a:t>, </a:t>
            </a:r>
            <a:r>
              <a:rPr kumimoji="0" lang="tr-TR" sz="2000" b="0" i="0" u="none" strike="noStrike" cap="none" normalizeH="0" baseline="0" dirty="0" err="1">
                <a:ln>
                  <a:noFill/>
                </a:ln>
                <a:solidFill>
                  <a:schemeClr val="tx1"/>
                </a:solidFill>
                <a:effectLst/>
                <a:ea typeface="Times New Roman" pitchFamily="18" charset="0"/>
                <a:cs typeface="Arial" pitchFamily="34" charset="0"/>
              </a:rPr>
              <a:t>bifobi</a:t>
            </a:r>
            <a:r>
              <a:rPr kumimoji="0" lang="tr-TR" sz="2000" b="0" i="0" u="none" strike="noStrike" cap="none" normalizeH="0" baseline="0" dirty="0">
                <a:ln>
                  <a:noFill/>
                </a:ln>
                <a:solidFill>
                  <a:schemeClr val="tx1"/>
                </a:solidFill>
                <a:effectLst/>
                <a:ea typeface="Times New Roman" pitchFamily="18" charset="0"/>
                <a:cs typeface="Arial" pitchFamily="34" charset="0"/>
              </a:rPr>
              <a:t> ve </a:t>
            </a:r>
            <a:r>
              <a:rPr kumimoji="0" lang="tr-TR" sz="2000" b="0" i="0" u="none" strike="noStrike" cap="none" normalizeH="0" baseline="0" dirty="0" err="1">
                <a:ln>
                  <a:noFill/>
                </a:ln>
                <a:solidFill>
                  <a:schemeClr val="tx1"/>
                </a:solidFill>
                <a:effectLst/>
                <a:ea typeface="Times New Roman" pitchFamily="18" charset="0"/>
                <a:cs typeface="Arial" pitchFamily="34" charset="0"/>
              </a:rPr>
              <a:t>transfobi</a:t>
            </a:r>
            <a:r>
              <a:rPr kumimoji="0" lang="tr-TR" sz="2000" b="0" i="0" u="none" strike="noStrike" cap="none" normalizeH="0" baseline="0" dirty="0">
                <a:ln>
                  <a:noFill/>
                </a:ln>
                <a:solidFill>
                  <a:schemeClr val="tx1"/>
                </a:solidFill>
                <a:effectLst/>
                <a:ea typeface="Times New Roman" pitchFamily="18" charset="0"/>
                <a:cs typeface="Arial" pitchFamily="34" charset="0"/>
              </a:rPr>
              <a:t> cinsiyetçilikle, otoriteyle, sistemin meşrulaştırılmasıyla yani kısacası özgür ve adil bir hayatın önündeki her türlü düşünce ile doğrudan ilişkilidir. </a:t>
            </a:r>
            <a:endParaRPr kumimoji="0" lang="tr-TR" b="0" i="0" u="none" strike="noStrike" cap="none" normalizeH="0" baseline="0" dirty="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cs typeface="Arial" pitchFamily="34" charset="0"/>
            </a:endParaRPr>
          </a:p>
        </p:txBody>
      </p:sp>
      <p:pic>
        <p:nvPicPr>
          <p:cNvPr id="6"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3360" y="188639"/>
            <a:ext cx="1508729" cy="12241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2"/>
          <p:cNvSpPr/>
          <p:nvPr/>
        </p:nvSpPr>
        <p:spPr>
          <a:xfrm>
            <a:off x="560512" y="331516"/>
            <a:ext cx="7632848" cy="1382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dirty="0">
              <a:latin typeface="Times New Roman" pitchFamily="18" charset="0"/>
              <a:cs typeface="Times New Roman" pitchFamily="18" charset="0"/>
            </a:endParaRPr>
          </a:p>
          <a:p>
            <a:pPr algn="ctr"/>
            <a:r>
              <a:rPr lang="tr-TR" sz="3600" dirty="0" err="1">
                <a:latin typeface="Times New Roman" pitchFamily="18" charset="0"/>
                <a:cs typeface="Times New Roman" pitchFamily="18" charset="0"/>
              </a:rPr>
              <a:t>Homofobi</a:t>
            </a:r>
            <a:r>
              <a:rPr lang="tr-TR" sz="3600" dirty="0">
                <a:latin typeface="Times New Roman" pitchFamily="18" charset="0"/>
                <a:cs typeface="Times New Roman" pitchFamily="18" charset="0"/>
              </a:rPr>
              <a:t> Öldürür! </a:t>
            </a:r>
          </a:p>
          <a:p>
            <a:pPr algn="ctr"/>
            <a:r>
              <a:rPr lang="tr-TR" sz="3600" dirty="0">
                <a:latin typeface="Times New Roman" pitchFamily="18" charset="0"/>
                <a:cs typeface="Times New Roman" pitchFamily="18" charset="0"/>
              </a:rPr>
              <a:t>Nefret Söylemi/Nefret Suçu </a:t>
            </a:r>
          </a:p>
          <a:p>
            <a:pPr algn="ctr"/>
            <a:endParaRPr lang="tr-TR" sz="3600" dirty="0">
              <a:latin typeface="Times New Roman" pitchFamily="18" charset="0"/>
              <a:cs typeface="Times New Roman" pitchFamily="18" charset="0"/>
            </a:endParaRPr>
          </a:p>
        </p:txBody>
      </p:sp>
      <p:sp>
        <p:nvSpPr>
          <p:cNvPr id="5" name="4 Dikdörtgen"/>
          <p:cNvSpPr/>
          <p:nvPr/>
        </p:nvSpPr>
        <p:spPr>
          <a:xfrm>
            <a:off x="738158" y="1857364"/>
            <a:ext cx="7643866" cy="4154984"/>
          </a:xfrm>
          <a:prstGeom prst="rect">
            <a:avLst/>
          </a:prstGeom>
        </p:spPr>
        <p:txBody>
          <a:bodyPr wrap="square">
            <a:spAutoFit/>
          </a:bodyPr>
          <a:lstStyle/>
          <a:p>
            <a:pPr algn="just"/>
            <a:r>
              <a:rPr lang="tr-TR" sz="2400" dirty="0"/>
              <a:t>Türkiye’de ve dünyada bu suçların hedefi olan kesimlerin başında </a:t>
            </a:r>
            <a:r>
              <a:rPr lang="tr-TR" sz="2400" dirty="0" err="1"/>
              <a:t>LGBT’ler</a:t>
            </a:r>
            <a:r>
              <a:rPr lang="tr-TR" sz="2400" dirty="0"/>
              <a:t> geliyor. </a:t>
            </a:r>
            <a:r>
              <a:rPr lang="tr-TR" sz="2400" dirty="0" err="1"/>
              <a:t>LGBT’lere</a:t>
            </a:r>
            <a:r>
              <a:rPr lang="tr-TR" sz="2400" dirty="0"/>
              <a:t> karşı sayısız saldırı, yaralama oluyor, cinayetler işleniyor. </a:t>
            </a:r>
            <a:r>
              <a:rPr lang="tr-TR" sz="2400" dirty="0" err="1"/>
              <a:t>Homofobik</a:t>
            </a:r>
            <a:r>
              <a:rPr lang="tr-TR" sz="2400" dirty="0"/>
              <a:t>, </a:t>
            </a:r>
            <a:r>
              <a:rPr lang="tr-TR" sz="2400" dirty="0" err="1"/>
              <a:t>transfobik</a:t>
            </a:r>
            <a:r>
              <a:rPr lang="tr-TR" sz="2400" dirty="0"/>
              <a:t> söylemlerin ve nefret söylemlerinin etkisiz kılınması ve ortadan kaldırılması bir dizi politikanın hayata geçirilmesini gerektiriyor. Bazı yasal adımların atılmış olması sorunun kökten çözülmesi bakımından yeterli değildir. Devlet kurumları, yöneticiler ve her kademedeki görevlilerin bu anlayışın etkisinden sıyrılmaları gerekiyor. Nefret suçlarının eşitlikçi bir çerçevede ele alınıp yasalarda yer alması gerekiyor.</a:t>
            </a:r>
          </a:p>
        </p:txBody>
      </p:sp>
      <p:pic>
        <p:nvPicPr>
          <p:cNvPr id="7"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484" y="366369"/>
            <a:ext cx="1508729" cy="13681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Eğitimde Toplumsal Cinsiyet Eşitliği</a:t>
            </a:r>
          </a:p>
        </p:txBody>
      </p:sp>
      <p:sp>
        <p:nvSpPr>
          <p:cNvPr id="6" name="5 Dikdörtgen"/>
          <p:cNvSpPr/>
          <p:nvPr/>
        </p:nvSpPr>
        <p:spPr>
          <a:xfrm>
            <a:off x="632520" y="1714488"/>
            <a:ext cx="8249570" cy="4154984"/>
          </a:xfrm>
          <a:prstGeom prst="rect">
            <a:avLst/>
          </a:prstGeom>
        </p:spPr>
        <p:txBody>
          <a:bodyPr wrap="square">
            <a:spAutoFit/>
          </a:bodyPr>
          <a:lstStyle/>
          <a:p>
            <a:r>
              <a:rPr lang="tr-TR" sz="2400" dirty="0"/>
              <a:t>Eğitimde toplumsal cinsiyet eşitliği, okul sisteminin  her iki cinse sunduğu </a:t>
            </a:r>
            <a:r>
              <a:rPr lang="tr-TR" sz="2400" b="1" dirty="0"/>
              <a:t>olanaklar </a:t>
            </a:r>
            <a:r>
              <a:rPr lang="tr-TR" sz="2400" dirty="0"/>
              <a:t>ve </a:t>
            </a:r>
            <a:r>
              <a:rPr lang="tr-TR" sz="2400" b="1" dirty="0"/>
              <a:t>fırsatlardır.</a:t>
            </a:r>
          </a:p>
          <a:p>
            <a:endParaRPr lang="tr-TR" sz="2400" b="1" dirty="0"/>
          </a:p>
          <a:p>
            <a:pPr marL="457200" indent="-457200">
              <a:buAutoNum type="arabicParenR"/>
            </a:pPr>
            <a:r>
              <a:rPr lang="tr-TR" sz="2400" b="1" dirty="0"/>
              <a:t>Yasal eşitlik </a:t>
            </a:r>
            <a:r>
              <a:rPr lang="tr-TR" sz="2400" dirty="0"/>
              <a:t>(eğitime erişim,  devam ve tamamlamanın yasal olarak güvence altına alınması)</a:t>
            </a:r>
          </a:p>
          <a:p>
            <a:pPr marL="457200" indent="-457200">
              <a:buAutoNum type="arabicParenR" startAt="2"/>
            </a:pPr>
            <a:r>
              <a:rPr lang="tr-TR" sz="2400" b="1" dirty="0"/>
              <a:t>Eğitimin içeriği </a:t>
            </a:r>
            <a:r>
              <a:rPr lang="tr-TR" sz="2400" dirty="0"/>
              <a:t>(açık ve gizli müfredat, ders kitapları)</a:t>
            </a:r>
            <a:r>
              <a:rPr lang="tr-TR" sz="2400" b="1" dirty="0"/>
              <a:t> </a:t>
            </a:r>
          </a:p>
          <a:p>
            <a:pPr marL="457200" indent="-457200">
              <a:buAutoNum type="arabicParenR" startAt="3"/>
            </a:pPr>
            <a:r>
              <a:rPr lang="tr-TR" sz="2400" b="1" dirty="0"/>
              <a:t>Okul hayatının nasıl yapılandığı</a:t>
            </a:r>
            <a:r>
              <a:rPr lang="tr-TR" sz="2400" dirty="0"/>
              <a:t> (öğretmen tutumları, okul kültürü vb.)</a:t>
            </a:r>
            <a:r>
              <a:rPr lang="tr-TR" sz="2400" b="1" dirty="0"/>
              <a:t> </a:t>
            </a:r>
            <a:r>
              <a:rPr lang="tr-TR" sz="2400" dirty="0"/>
              <a:t>ile ilgilidir. </a:t>
            </a:r>
          </a:p>
          <a:p>
            <a:pPr marL="457200" indent="-457200"/>
            <a:endParaRPr lang="tr-TR" sz="2400" dirty="0"/>
          </a:p>
          <a:p>
            <a:pPr marL="457200" indent="-457200"/>
            <a:r>
              <a:rPr lang="tr-TR" sz="2400" dirty="0"/>
              <a:t>	Yetişkin eğitimi de cinsiyetçi rollerin yeniden yeniden üretilmesini ve pekiştirilmesini sağlar.</a:t>
            </a:r>
          </a:p>
        </p:txBody>
      </p:sp>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44" y="203981"/>
            <a:ext cx="1508729" cy="1368153"/>
          </a:xfrm>
          <a:prstGeom prst="rect">
            <a:avLst/>
          </a:prstGeom>
        </p:spPr>
      </p:pic>
    </p:spTree>
    <p:extLst>
      <p:ext uri="{BB962C8B-B14F-4D97-AF65-F5344CB8AC3E}">
        <p14:creationId xmlns:p14="http://schemas.microsoft.com/office/powerpoint/2010/main" val="919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88504" y="188640"/>
            <a:ext cx="770485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dirty="0">
                <a:latin typeface="Times New Roman" pitchFamily="18" charset="0"/>
                <a:cs typeface="Times New Roman" pitchFamily="18" charset="0"/>
              </a:rPr>
              <a:t>Eşitsizliklerimizin kaynağı ve sonucu olarak, kadına yönelik erkek şiddeti.</a:t>
            </a:r>
          </a:p>
        </p:txBody>
      </p:sp>
      <p:pic>
        <p:nvPicPr>
          <p:cNvPr id="21" name="20 Resim" descr="Untitled-1.jpg"/>
          <p:cNvPicPr>
            <a:picLocks noChangeAspect="1"/>
          </p:cNvPicPr>
          <p:nvPr/>
        </p:nvPicPr>
        <p:blipFill>
          <a:blip r:embed="rId3" cstate="print"/>
          <a:stretch>
            <a:fillRect/>
          </a:stretch>
        </p:blipFill>
        <p:spPr>
          <a:xfrm>
            <a:off x="362520" y="1571613"/>
            <a:ext cx="7948066" cy="4786346"/>
          </a:xfrm>
          <a:prstGeom prst="rect">
            <a:avLst/>
          </a:prstGeom>
        </p:spPr>
      </p:pic>
      <p:pic>
        <p:nvPicPr>
          <p:cNvPr id="6"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339038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c2\Desktop\Eğitim materyalleri\şiddete son.jpg"/>
          <p:cNvPicPr>
            <a:picLocks noChangeAspect="1" noChangeArrowheads="1"/>
          </p:cNvPicPr>
          <p:nvPr/>
        </p:nvPicPr>
        <p:blipFill>
          <a:blip r:embed="rId3" cstate="print"/>
          <a:srcRect/>
          <a:stretch>
            <a:fillRect/>
          </a:stretch>
        </p:blipFill>
        <p:spPr bwMode="auto">
          <a:xfrm>
            <a:off x="4095744" y="2285992"/>
            <a:ext cx="5357850" cy="2919413"/>
          </a:xfrm>
          <a:prstGeom prst="rect">
            <a:avLst/>
          </a:prstGeom>
          <a:noFill/>
        </p:spPr>
      </p:pic>
      <p:sp>
        <p:nvSpPr>
          <p:cNvPr id="7" name="6 Dikdörtgen"/>
          <p:cNvSpPr/>
          <p:nvPr/>
        </p:nvSpPr>
        <p:spPr>
          <a:xfrm>
            <a:off x="738158" y="2500306"/>
            <a:ext cx="3643338" cy="2805063"/>
          </a:xfrm>
          <a:prstGeom prst="rect">
            <a:avLst/>
          </a:prstGeom>
        </p:spPr>
        <p:txBody>
          <a:bodyPr wrap="square">
            <a:spAutoFit/>
          </a:bodyPr>
          <a:lstStyle/>
          <a:p>
            <a:pPr>
              <a:lnSpc>
                <a:spcPct val="150000"/>
              </a:lnSpc>
              <a:buFont typeface="Wingdings" pitchFamily="2" charset="2"/>
              <a:buChar char="§"/>
            </a:pPr>
            <a:r>
              <a:rPr lang="tr-TR" sz="2400" dirty="0"/>
              <a:t>Fiziksel Şiddet</a:t>
            </a:r>
          </a:p>
          <a:p>
            <a:pPr>
              <a:lnSpc>
                <a:spcPct val="150000"/>
              </a:lnSpc>
              <a:buFont typeface="Wingdings" pitchFamily="2" charset="2"/>
              <a:buChar char="§"/>
            </a:pPr>
            <a:r>
              <a:rPr lang="tr-TR" sz="2400" dirty="0"/>
              <a:t>Cinsel Şiddet</a:t>
            </a:r>
          </a:p>
          <a:p>
            <a:pPr lvl="0">
              <a:lnSpc>
                <a:spcPct val="150000"/>
              </a:lnSpc>
              <a:buFont typeface="Wingdings" pitchFamily="2" charset="2"/>
              <a:buChar char="§"/>
            </a:pPr>
            <a:r>
              <a:rPr lang="tr-TR" sz="2400" dirty="0"/>
              <a:t>Psikolojik/Duygusal Şiddet</a:t>
            </a:r>
          </a:p>
          <a:p>
            <a:pPr lvl="0">
              <a:lnSpc>
                <a:spcPct val="150000"/>
              </a:lnSpc>
              <a:buFont typeface="Wingdings" pitchFamily="2" charset="2"/>
              <a:buChar char="§"/>
            </a:pPr>
            <a:r>
              <a:rPr lang="tr-TR" sz="2400" dirty="0"/>
              <a:t>Ekonomik Şiddet</a:t>
            </a:r>
          </a:p>
          <a:p>
            <a:pPr lvl="0">
              <a:lnSpc>
                <a:spcPct val="150000"/>
              </a:lnSpc>
              <a:buFont typeface="Wingdings" pitchFamily="2" charset="2"/>
              <a:buChar char="§"/>
            </a:pPr>
            <a:r>
              <a:rPr lang="tr-TR" sz="2400" dirty="0"/>
              <a:t>Flört şiddeti</a:t>
            </a:r>
          </a:p>
        </p:txBody>
      </p:sp>
      <p:sp>
        <p:nvSpPr>
          <p:cNvPr id="8" name="Dikdörtgen 2"/>
          <p:cNvSpPr/>
          <p:nvPr/>
        </p:nvSpPr>
        <p:spPr>
          <a:xfrm>
            <a:off x="666720" y="357166"/>
            <a:ext cx="738262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Kadına Yönelik Şiddet</a:t>
            </a: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1352" y="280312"/>
            <a:ext cx="1508729" cy="13681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60512"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latin typeface="Times New Roman" pitchFamily="18" charset="0"/>
                <a:cs typeface="Times New Roman" pitchFamily="18" charset="0"/>
              </a:rPr>
              <a:t>Baskı ve Şiddet Aracı Olarak Dil</a:t>
            </a:r>
          </a:p>
        </p:txBody>
      </p:sp>
      <p:pic>
        <p:nvPicPr>
          <p:cNvPr id="1026" name="Picture 2" descr="C:\Documents and Settings\Deniz\Desktop\Toplumsal Cinsiyet Eşitliği\Toplumsal Cinsiyet Eşitliği_Sunum\IMG_3133.JPG"/>
          <p:cNvPicPr>
            <a:picLocks noChangeAspect="1" noChangeArrowheads="1"/>
          </p:cNvPicPr>
          <p:nvPr/>
        </p:nvPicPr>
        <p:blipFill>
          <a:blip r:embed="rId3" cstate="print"/>
          <a:srcRect/>
          <a:stretch>
            <a:fillRect/>
          </a:stretch>
        </p:blipFill>
        <p:spPr bwMode="auto">
          <a:xfrm>
            <a:off x="560512" y="1556792"/>
            <a:ext cx="7488832" cy="4536504"/>
          </a:xfrm>
          <a:prstGeom prst="rect">
            <a:avLst/>
          </a:prstGeom>
          <a:noFill/>
        </p:spPr>
      </p:pic>
    </p:spTree>
    <p:extLst>
      <p:ext uri="{BB962C8B-B14F-4D97-AF65-F5344CB8AC3E}">
        <p14:creationId xmlns:p14="http://schemas.microsoft.com/office/powerpoint/2010/main" val="919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50514" y="2060848"/>
            <a:ext cx="5942846" cy="3785652"/>
          </a:xfrm>
          <a:prstGeom prst="rect">
            <a:avLst/>
          </a:prstGeom>
        </p:spPr>
        <p:txBody>
          <a:bodyPr wrap="square">
            <a:spAutoFit/>
          </a:bodyPr>
          <a:lstStyle/>
          <a:p>
            <a:pPr algn="just">
              <a:buFont typeface="Arial" pitchFamily="34" charset="0"/>
              <a:buChar char="•"/>
            </a:pPr>
            <a:r>
              <a:rPr lang="tr-TR" sz="2400" dirty="0"/>
              <a:t>Kadınlar ve erkekler arasında biyolojik farklılık vardır.</a:t>
            </a:r>
          </a:p>
          <a:p>
            <a:pPr algn="just">
              <a:buFont typeface="Arial" pitchFamily="34" charset="0"/>
              <a:buChar char="•"/>
            </a:pPr>
            <a:endParaRPr lang="tr-TR" sz="2400" dirty="0"/>
          </a:p>
          <a:p>
            <a:pPr algn="just">
              <a:buFont typeface="Arial" pitchFamily="34" charset="0"/>
              <a:buChar char="•"/>
            </a:pPr>
            <a:r>
              <a:rPr lang="tr-TR" sz="2400" dirty="0"/>
              <a:t>Peki biyolojik farklılık  mı eşitsizliği doğurur?</a:t>
            </a:r>
          </a:p>
          <a:p>
            <a:pPr algn="just">
              <a:buFont typeface="Arial" pitchFamily="34" charset="0"/>
              <a:buChar char="•"/>
            </a:pPr>
            <a:endParaRPr lang="tr-TR" sz="2400" dirty="0"/>
          </a:p>
          <a:p>
            <a:pPr algn="just">
              <a:buFont typeface="Arial" pitchFamily="34" charset="0"/>
              <a:buChar char="•"/>
            </a:pPr>
            <a:r>
              <a:rPr lang="tr-TR" sz="2400" dirty="0"/>
              <a:t>Cinsiyet farklılığı evrensel ve tarihsel olarak neden kadınların aleyhine gelişen bir eşitsizliğine dönüşmüştür?</a:t>
            </a:r>
          </a:p>
          <a:p>
            <a:pPr algn="just">
              <a:buFont typeface="Arial" pitchFamily="34" charset="0"/>
              <a:buChar char="•"/>
            </a:pPr>
            <a:endParaRPr lang="tr-TR" sz="2400" dirty="0"/>
          </a:p>
          <a:p>
            <a:pPr algn="just">
              <a:buFont typeface="Arial" pitchFamily="34" charset="0"/>
              <a:buChar char="•"/>
            </a:pPr>
            <a:r>
              <a:rPr lang="tr-TR" sz="2400" dirty="0"/>
              <a:t>Sahi kadın ve erkek ne demektir?</a:t>
            </a:r>
          </a:p>
        </p:txBody>
      </p:sp>
      <p:sp>
        <p:nvSpPr>
          <p:cNvPr id="6" name="Dikdörtgen 2"/>
          <p:cNvSpPr/>
          <p:nvPr/>
        </p:nvSpPr>
        <p:spPr>
          <a:xfrm>
            <a:off x="560512" y="188640"/>
            <a:ext cx="76328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Farklılık-Eşitsizlik</a:t>
            </a:r>
          </a:p>
        </p:txBody>
      </p:sp>
      <p:pic>
        <p:nvPicPr>
          <p:cNvPr id="7" name="Picture 8"/>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rot="19698009">
            <a:off x="481748" y="1971562"/>
            <a:ext cx="1086017" cy="1507623"/>
          </a:xfrm>
          <a:prstGeom prst="rect">
            <a:avLst/>
          </a:prstGeom>
          <a:solidFill>
            <a:schemeClr val="tx2">
              <a:lumMod val="60000"/>
              <a:lumOff val="40000"/>
            </a:schemeClr>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76536" y="4293096"/>
            <a:ext cx="1301061" cy="1499722"/>
          </a:xfrm>
          <a:prstGeom prst="rect">
            <a:avLst/>
          </a:prstGeom>
          <a:solidFill>
            <a:schemeClr val="tx2">
              <a:lumMod val="60000"/>
              <a:lumOff val="40000"/>
            </a:schemeClr>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204802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2"/>
          <p:cNvSpPr/>
          <p:nvPr/>
        </p:nvSpPr>
        <p:spPr>
          <a:xfrm>
            <a:off x="632520" y="188640"/>
            <a:ext cx="74888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b="1" dirty="0"/>
          </a:p>
          <a:p>
            <a:pPr algn="ctr"/>
            <a:r>
              <a:rPr lang="tr-TR" sz="3600" dirty="0">
                <a:latin typeface="Times New Roman" pitchFamily="18" charset="0"/>
                <a:cs typeface="Times New Roman" pitchFamily="18" charset="0"/>
              </a:rPr>
              <a:t>Kadınlara karşı ayrımcılık ve cinsler arasındaki eşitsizliğin sonuçları</a:t>
            </a:r>
          </a:p>
          <a:p>
            <a:pPr algn="ctr"/>
            <a:endParaRPr lang="tr-TR" sz="3600" dirty="0"/>
          </a:p>
        </p:txBody>
      </p:sp>
      <p:sp>
        <p:nvSpPr>
          <p:cNvPr id="6" name="5 Dikdörtgen"/>
          <p:cNvSpPr/>
          <p:nvPr/>
        </p:nvSpPr>
        <p:spPr>
          <a:xfrm>
            <a:off x="704528" y="1628800"/>
            <a:ext cx="8034686" cy="4549772"/>
          </a:xfrm>
          <a:prstGeom prst="rect">
            <a:avLst/>
          </a:prstGeom>
        </p:spPr>
        <p:txBody>
          <a:bodyPr wrap="square">
            <a:spAutoFit/>
          </a:bodyPr>
          <a:lstStyle/>
          <a:p>
            <a:pPr>
              <a:lnSpc>
                <a:spcPts val="3500"/>
              </a:lnSpc>
              <a:buFont typeface="Arial" pitchFamily="34" charset="0"/>
              <a:buChar char="•"/>
            </a:pPr>
            <a:r>
              <a:rPr lang="tr-TR" sz="2400" b="1" dirty="0">
                <a:cs typeface="Times New Roman" pitchFamily="18" charset="0"/>
              </a:rPr>
              <a:t>E</a:t>
            </a:r>
            <a:r>
              <a:rPr lang="tr-TR" sz="2400" b="1" dirty="0"/>
              <a:t>ğ</a:t>
            </a:r>
            <a:r>
              <a:rPr lang="tr-TR" sz="2400" b="1" dirty="0">
                <a:cs typeface="Times New Roman" pitchFamily="18" charset="0"/>
              </a:rPr>
              <a:t>itimsizlik</a:t>
            </a:r>
          </a:p>
          <a:p>
            <a:pPr>
              <a:lnSpc>
                <a:spcPts val="3500"/>
              </a:lnSpc>
              <a:buFont typeface="Arial" pitchFamily="34" charset="0"/>
              <a:buChar char="•"/>
            </a:pPr>
            <a:r>
              <a:rPr lang="tr-TR" sz="2400" b="1" dirty="0"/>
              <a:t>İşsizlik</a:t>
            </a:r>
          </a:p>
          <a:p>
            <a:pPr>
              <a:lnSpc>
                <a:spcPts val="3500"/>
              </a:lnSpc>
              <a:buFont typeface="Arial" pitchFamily="34" charset="0"/>
              <a:buChar char="•"/>
            </a:pPr>
            <a:r>
              <a:rPr lang="tr-TR" sz="2400" b="1" dirty="0">
                <a:cs typeface="Times New Roman" pitchFamily="18" charset="0"/>
              </a:rPr>
              <a:t>Dü</a:t>
            </a:r>
            <a:r>
              <a:rPr lang="tr-TR" sz="2400" b="1" dirty="0"/>
              <a:t>ş</a:t>
            </a:r>
            <a:r>
              <a:rPr lang="tr-TR" sz="2400" b="1" dirty="0">
                <a:cs typeface="Times New Roman" pitchFamily="18" charset="0"/>
              </a:rPr>
              <a:t>ük ücret</a:t>
            </a:r>
          </a:p>
          <a:p>
            <a:pPr>
              <a:lnSpc>
                <a:spcPts val="3500"/>
              </a:lnSpc>
              <a:buFont typeface="Arial" pitchFamily="34" charset="0"/>
              <a:buChar char="•"/>
            </a:pPr>
            <a:r>
              <a:rPr lang="tr-TR" sz="2400" b="1" dirty="0">
                <a:cs typeface="Times New Roman" pitchFamily="18" charset="0"/>
              </a:rPr>
              <a:t>Daha az mülkiyet / Yoksulluk</a:t>
            </a:r>
          </a:p>
          <a:p>
            <a:pPr>
              <a:lnSpc>
                <a:spcPts val="3500"/>
              </a:lnSpc>
              <a:buFont typeface="Arial" pitchFamily="34" charset="0"/>
              <a:buChar char="•"/>
            </a:pPr>
            <a:r>
              <a:rPr lang="tr-TR" sz="2400" b="1" dirty="0"/>
              <a:t>Ağır iş yükü (hane içi ve hane dışı)</a:t>
            </a:r>
          </a:p>
          <a:p>
            <a:pPr>
              <a:lnSpc>
                <a:spcPts val="3500"/>
              </a:lnSpc>
              <a:buFont typeface="Arial" pitchFamily="34" charset="0"/>
              <a:buChar char="•"/>
            </a:pPr>
            <a:r>
              <a:rPr lang="tr-TR" sz="2400" b="1" dirty="0">
                <a:cs typeface="Times New Roman" pitchFamily="18" charset="0"/>
              </a:rPr>
              <a:t>Sürekli ve sistemli bir baskının tehdidi altında (şiddet, cinsel </a:t>
            </a:r>
            <a:r>
              <a:rPr lang="tr-TR" sz="2400" b="1" dirty="0"/>
              <a:t>ş</a:t>
            </a:r>
            <a:r>
              <a:rPr lang="tr-TR" sz="2400" b="1" dirty="0">
                <a:cs typeface="Times New Roman" pitchFamily="18" charset="0"/>
              </a:rPr>
              <a:t>iddet</a:t>
            </a:r>
            <a:r>
              <a:rPr lang="tr-TR" sz="2400" b="1" dirty="0"/>
              <a:t> ve cinsel istismar vb.)</a:t>
            </a:r>
            <a:endParaRPr lang="tr-TR" sz="2400" b="1" dirty="0">
              <a:cs typeface="Times New Roman" pitchFamily="18" charset="0"/>
            </a:endParaRPr>
          </a:p>
          <a:p>
            <a:pPr>
              <a:lnSpc>
                <a:spcPts val="3500"/>
              </a:lnSpc>
              <a:buFont typeface="Arial" pitchFamily="34" charset="0"/>
              <a:buChar char="•"/>
            </a:pPr>
            <a:r>
              <a:rPr lang="tr-TR" sz="2400" b="1" dirty="0">
                <a:cs typeface="Times New Roman" pitchFamily="18" charset="0"/>
              </a:rPr>
              <a:t>Eksik temsil / Yetki ve karar mekanizmalarında e</a:t>
            </a:r>
            <a:r>
              <a:rPr lang="tr-TR" sz="2400" b="1" dirty="0"/>
              <a:t>ş</a:t>
            </a:r>
            <a:r>
              <a:rPr lang="tr-TR" sz="2400" b="1" dirty="0">
                <a:cs typeface="Times New Roman" pitchFamily="18" charset="0"/>
              </a:rPr>
              <a:t>itsizlik</a:t>
            </a:r>
          </a:p>
          <a:p>
            <a:pPr>
              <a:lnSpc>
                <a:spcPts val="3500"/>
              </a:lnSpc>
              <a:buFont typeface="Arial" pitchFamily="34" charset="0"/>
              <a:buChar char="•"/>
            </a:pPr>
            <a:r>
              <a:rPr lang="tr-TR" sz="2400" b="1" dirty="0"/>
              <a:t>Sağlık hizmetlerinden yararlanmada dengesizlik</a:t>
            </a:r>
          </a:p>
          <a:p>
            <a:pPr>
              <a:lnSpc>
                <a:spcPts val="3500"/>
              </a:lnSpc>
              <a:buFont typeface="Arial" pitchFamily="34" charset="0"/>
              <a:buChar char="•"/>
            </a:pPr>
            <a:r>
              <a:rPr lang="tr-TR" sz="2400" b="1" dirty="0"/>
              <a:t>Yaşamları hakkında karar vermekten uzaklaşma</a:t>
            </a:r>
          </a:p>
        </p:txBody>
      </p:sp>
      <p:pic>
        <p:nvPicPr>
          <p:cNvPr id="5" name="Picture 2">
            <a:extLst>
              <a:ext uri="{FF2B5EF4-FFF2-40B4-BE49-F238E27FC236}">
                <a16:creationId xmlns:a16="http://schemas.microsoft.com/office/drawing/2014/main" id="{A8C80868-7660-4D93-928E-97D92E3C5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394820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88504" y="2582335"/>
            <a:ext cx="4011930" cy="2275425"/>
          </a:xfrm>
        </p:spPr>
        <p:txBody>
          <a:bodyPr>
            <a:normAutofit/>
          </a:bodyPr>
          <a:lstStyle/>
          <a:p>
            <a:pPr>
              <a:buClr>
                <a:schemeClr val="tx1"/>
              </a:buClr>
              <a:buSzPct val="120000"/>
            </a:pPr>
            <a:endParaRPr lang="tr-TR" sz="2400" b="1" dirty="0">
              <a:solidFill>
                <a:schemeClr val="tx1"/>
              </a:solidFill>
            </a:endParaRPr>
          </a:p>
          <a:p>
            <a:endParaRPr lang="tr-TR" sz="2400" dirty="0"/>
          </a:p>
        </p:txBody>
      </p:sp>
      <p:cxnSp>
        <p:nvCxnSpPr>
          <p:cNvPr id="9" name="Düz Bağlayıcı 8"/>
          <p:cNvCxnSpPr/>
          <p:nvPr/>
        </p:nvCxnSpPr>
        <p:spPr>
          <a:xfrm rot="5400000">
            <a:off x="2441555" y="3846513"/>
            <a:ext cx="4018768" cy="399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8" name="Dikdörtgen 2"/>
          <p:cNvSpPr/>
          <p:nvPr/>
        </p:nvSpPr>
        <p:spPr>
          <a:xfrm>
            <a:off x="666720" y="500042"/>
            <a:ext cx="771530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a:t>Biyolojik Cinsiyet                Toplumsal Cinsiyet</a:t>
            </a:r>
          </a:p>
        </p:txBody>
      </p:sp>
      <p:cxnSp>
        <p:nvCxnSpPr>
          <p:cNvPr id="11" name="Düz Bağlayıcı 8"/>
          <p:cNvCxnSpPr/>
          <p:nvPr/>
        </p:nvCxnSpPr>
        <p:spPr>
          <a:xfrm rot="5400000">
            <a:off x="3738554" y="1142984"/>
            <a:ext cx="1428760" cy="1588"/>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5" name="14 Metin Yer Tutucusu"/>
          <p:cNvSpPr>
            <a:spLocks noGrp="1"/>
          </p:cNvSpPr>
          <p:nvPr>
            <p:ph type="body" idx="1"/>
          </p:nvPr>
        </p:nvSpPr>
        <p:spPr>
          <a:xfrm>
            <a:off x="738158" y="3933056"/>
            <a:ext cx="3561394" cy="1800200"/>
          </a:xfrm>
        </p:spPr>
        <p:txBody>
          <a:bodyPr>
            <a:normAutofit/>
          </a:bodyPr>
          <a:lstStyle/>
          <a:p>
            <a:pPr>
              <a:buClr>
                <a:schemeClr val="tx1"/>
              </a:buClr>
              <a:buSzPct val="120000"/>
              <a:buFont typeface="Arial" pitchFamily="34" charset="0"/>
              <a:buChar char="•"/>
            </a:pPr>
            <a:r>
              <a:rPr lang="tr-TR" sz="2400" cap="none" dirty="0">
                <a:solidFill>
                  <a:schemeClr val="accent1">
                    <a:lumMod val="75000"/>
                  </a:schemeClr>
                </a:solidFill>
              </a:rPr>
              <a:t>Doğuştan gelir.</a:t>
            </a:r>
          </a:p>
          <a:p>
            <a:pPr>
              <a:buClr>
                <a:schemeClr val="tx1"/>
              </a:buClr>
              <a:buSzPct val="120000"/>
              <a:buFont typeface="Arial" pitchFamily="34" charset="0"/>
              <a:buChar char="•"/>
            </a:pPr>
            <a:r>
              <a:rPr lang="tr-TR" sz="2400" cap="none" dirty="0">
                <a:solidFill>
                  <a:schemeClr val="accent1">
                    <a:lumMod val="75000"/>
                  </a:schemeClr>
                </a:solidFill>
              </a:rPr>
              <a:t>Beden</a:t>
            </a:r>
            <a:r>
              <a:rPr lang="tr-TR" sz="2400" cap="none" dirty="0"/>
              <a:t>sel, fizikseldir.</a:t>
            </a:r>
            <a:endParaRPr lang="tr-TR" sz="2400" cap="none" dirty="0">
              <a:latin typeface="Verdana"/>
              <a:ea typeface="Calibri"/>
              <a:cs typeface="Times New Roman"/>
            </a:endParaRPr>
          </a:p>
          <a:p>
            <a:pPr>
              <a:buClr>
                <a:schemeClr val="tx1"/>
              </a:buClr>
              <a:buSzPct val="120000"/>
              <a:buFont typeface="Arial" pitchFamily="34" charset="0"/>
              <a:buChar char="•"/>
            </a:pPr>
            <a:r>
              <a:rPr lang="tr-TR" sz="2400" cap="none" dirty="0"/>
              <a:t>Evrenseldir. </a:t>
            </a:r>
            <a:endParaRPr lang="tr-TR" b="1" cap="none" dirty="0">
              <a:solidFill>
                <a:schemeClr val="accent1">
                  <a:lumMod val="75000"/>
                </a:schemeClr>
              </a:solidFill>
            </a:endParaRPr>
          </a:p>
          <a:p>
            <a:endParaRPr lang="tr-TR" dirty="0"/>
          </a:p>
        </p:txBody>
      </p:sp>
      <p:sp>
        <p:nvSpPr>
          <p:cNvPr id="16" name="14 Metin Yer Tutucusu"/>
          <p:cNvSpPr txBox="1">
            <a:spLocks/>
          </p:cNvSpPr>
          <p:nvPr/>
        </p:nvSpPr>
        <p:spPr>
          <a:xfrm>
            <a:off x="4820630" y="1785926"/>
            <a:ext cx="3561394" cy="394040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endParaRPr kumimoji="0" lang="tr-TR" sz="2000" b="0" i="0" u="none" strike="noStrike" kern="1200" cap="all" spc="0" normalizeH="0" baseline="0" noProof="0" dirty="0">
              <a:ln>
                <a:noFill/>
              </a:ln>
              <a:solidFill>
                <a:schemeClr val="tx2"/>
              </a:solidFill>
              <a:effectLst/>
              <a:uLnTx/>
              <a:uFillTx/>
              <a:latin typeface="+mn-lt"/>
              <a:ea typeface="+mn-ea"/>
              <a:cs typeface="+mn-cs"/>
            </a:endParaRPr>
          </a:p>
        </p:txBody>
      </p:sp>
      <p:sp>
        <p:nvSpPr>
          <p:cNvPr id="17" name="16 Metin Yer Tutucusu"/>
          <p:cNvSpPr>
            <a:spLocks noGrp="1"/>
          </p:cNvSpPr>
          <p:nvPr>
            <p:ph type="body" sz="quarter" idx="3"/>
          </p:nvPr>
        </p:nvSpPr>
        <p:spPr>
          <a:xfrm>
            <a:off x="4736976" y="1988840"/>
            <a:ext cx="3942202" cy="3797614"/>
          </a:xfrm>
        </p:spPr>
        <p:txBody>
          <a:bodyPr>
            <a:normAutofit fontScale="92500" lnSpcReduction="10000"/>
          </a:bodyPr>
          <a:lstStyle/>
          <a:p>
            <a:pPr algn="just">
              <a:spcAft>
                <a:spcPts val="0"/>
              </a:spcAft>
              <a:buFont typeface="Arial" pitchFamily="34" charset="0"/>
              <a:buChar char="•"/>
            </a:pPr>
            <a:r>
              <a:rPr lang="tr-TR" sz="2600" cap="none" dirty="0">
                <a:solidFill>
                  <a:schemeClr val="accent1">
                    <a:lumMod val="75000"/>
                  </a:schemeClr>
                </a:solidFill>
              </a:rPr>
              <a:t>T</a:t>
            </a:r>
            <a:r>
              <a:rPr lang="tr-TR" sz="2600" cap="none" dirty="0"/>
              <a:t>oplumsallaşma sürecinde öğrenilir.</a:t>
            </a:r>
            <a:endParaRPr lang="tr-TR" sz="2600" cap="none" dirty="0">
              <a:latin typeface="Verdana"/>
              <a:ea typeface="Calibri"/>
              <a:cs typeface="Times New Roman"/>
            </a:endParaRPr>
          </a:p>
          <a:p>
            <a:pPr algn="just">
              <a:spcAft>
                <a:spcPts val="0"/>
              </a:spcAft>
              <a:buFont typeface="Arial" pitchFamily="34" charset="0"/>
              <a:buChar char="•"/>
            </a:pPr>
            <a:r>
              <a:rPr lang="tr-TR" sz="2600" cap="none" dirty="0"/>
              <a:t>Toplumun cinsiyetlerden beklentilerine işaret eder.</a:t>
            </a:r>
            <a:endParaRPr lang="tr-TR" sz="2600" cap="none" dirty="0">
              <a:latin typeface="Verdana"/>
              <a:ea typeface="Calibri"/>
              <a:cs typeface="Times New Roman"/>
            </a:endParaRPr>
          </a:p>
          <a:p>
            <a:pPr algn="just">
              <a:spcAft>
                <a:spcPts val="0"/>
              </a:spcAft>
              <a:buFont typeface="Arial" pitchFamily="34" charset="0"/>
              <a:buChar char="•"/>
            </a:pPr>
            <a:r>
              <a:rPr lang="tr-TR" sz="2600" cap="none" dirty="0"/>
              <a:t>Farklı dönem ve coğrafyalar ile farklı toplumsal konumlara göre farklılaşır (yaş, sınıf, etnik kimlik, medeni durum vb.)</a:t>
            </a:r>
          </a:p>
          <a:p>
            <a:pPr algn="just">
              <a:spcAft>
                <a:spcPts val="0"/>
              </a:spcAft>
              <a:buFont typeface="Arial" pitchFamily="34" charset="0"/>
              <a:buChar char="•"/>
            </a:pPr>
            <a:r>
              <a:rPr lang="tr-TR" sz="2600" cap="none" dirty="0">
                <a:solidFill>
                  <a:schemeClr val="accent1">
                    <a:lumMod val="75000"/>
                  </a:schemeClr>
                </a:solidFill>
              </a:rPr>
              <a:t>Zaman içinde farklılık gösterir. </a:t>
            </a:r>
          </a:p>
        </p:txBody>
      </p:sp>
      <p:pic>
        <p:nvPicPr>
          <p:cNvPr id="10" name="Resim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592" y="1988840"/>
            <a:ext cx="1709146" cy="1746246"/>
          </a:xfrm>
          <a:prstGeom prst="rect">
            <a:avLst/>
          </a:prstGeom>
        </p:spPr>
      </p:pic>
      <p:pic>
        <p:nvPicPr>
          <p:cNvPr id="13"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1638" y="453685"/>
            <a:ext cx="1508729" cy="1260803"/>
          </a:xfrm>
          <a:prstGeom prst="rect">
            <a:avLst/>
          </a:prstGeom>
        </p:spPr>
      </p:pic>
    </p:spTree>
    <p:extLst>
      <p:ext uri="{BB962C8B-B14F-4D97-AF65-F5344CB8AC3E}">
        <p14:creationId xmlns:p14="http://schemas.microsoft.com/office/powerpoint/2010/main" val="131482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0512" y="1916832"/>
            <a:ext cx="8678768" cy="3952262"/>
          </a:xfrm>
        </p:spPr>
        <p:txBody>
          <a:bodyPr numCol="2">
            <a:normAutofit lnSpcReduction="10000"/>
          </a:bodyPr>
          <a:lstStyle/>
          <a:p>
            <a:pPr>
              <a:buFont typeface="Arial" pitchFamily="34" charset="0"/>
              <a:buChar char="•"/>
            </a:pPr>
            <a:r>
              <a:rPr lang="tr-TR" sz="2400" dirty="0">
                <a:solidFill>
                  <a:schemeClr val="tx1"/>
                </a:solidFill>
              </a:rPr>
              <a:t>Kadınlar çocuk doğurur, erkekler doğuramaz.</a:t>
            </a:r>
          </a:p>
          <a:p>
            <a:pPr>
              <a:buFont typeface="Arial" pitchFamily="34" charset="0"/>
              <a:buChar char="•"/>
            </a:pPr>
            <a:r>
              <a:rPr lang="tr-TR" sz="2400" dirty="0">
                <a:solidFill>
                  <a:schemeClr val="tx1"/>
                </a:solidFill>
              </a:rPr>
              <a:t>Kadınlar yaradılışları gereği narindir, kibardır; erkeklerse sert ve güçlüdür.</a:t>
            </a:r>
          </a:p>
          <a:p>
            <a:pPr>
              <a:buFont typeface="Arial" pitchFamily="34" charset="0"/>
              <a:buChar char="•"/>
            </a:pPr>
            <a:r>
              <a:rPr lang="tr-TR" sz="2400" dirty="0">
                <a:solidFill>
                  <a:schemeClr val="tx1"/>
                </a:solidFill>
              </a:rPr>
              <a:t>Erkekler kadınlardan daha iyi araba kullanır.</a:t>
            </a:r>
          </a:p>
          <a:p>
            <a:pPr>
              <a:buFont typeface="Arial" pitchFamily="34" charset="0"/>
              <a:buChar char="•"/>
            </a:pPr>
            <a:r>
              <a:rPr lang="tr-TR" sz="2400" dirty="0">
                <a:solidFill>
                  <a:schemeClr val="tx1"/>
                </a:solidFill>
              </a:rPr>
              <a:t>Oğlan çocuklar evcilik oynamaktan pek hoşlanmazlar.</a:t>
            </a:r>
          </a:p>
          <a:p>
            <a:pPr>
              <a:buFont typeface="Arial" pitchFamily="34" charset="0"/>
              <a:buChar char="•"/>
            </a:pPr>
            <a:r>
              <a:rPr lang="tr-TR" sz="2400" dirty="0">
                <a:solidFill>
                  <a:schemeClr val="tx1"/>
                </a:solidFill>
              </a:rPr>
              <a:t>Kadınlar barışçıldır.</a:t>
            </a:r>
            <a:endParaRPr lang="en-US" sz="2400" dirty="0">
              <a:solidFill>
                <a:schemeClr val="tx1"/>
              </a:solidFill>
            </a:endParaRPr>
          </a:p>
          <a:p>
            <a:pPr>
              <a:buFont typeface="Arial" pitchFamily="34" charset="0"/>
              <a:buChar char="•"/>
            </a:pPr>
            <a:r>
              <a:rPr lang="tr-TR" sz="2400" dirty="0">
                <a:solidFill>
                  <a:schemeClr val="tx1"/>
                </a:solidFill>
              </a:rPr>
              <a:t>Kadınlar duygusaldır, erkekler mantıklıdır.</a:t>
            </a:r>
          </a:p>
          <a:p>
            <a:pPr>
              <a:buFont typeface="Arial" pitchFamily="34" charset="0"/>
              <a:buChar char="•"/>
            </a:pPr>
            <a:r>
              <a:rPr lang="tr-TR" sz="2400" dirty="0">
                <a:solidFill>
                  <a:schemeClr val="tx1"/>
                </a:solidFill>
              </a:rPr>
              <a:t>Erkekler şiddete daha yatkındır.</a:t>
            </a:r>
          </a:p>
          <a:p>
            <a:pPr>
              <a:buFont typeface="Arial" pitchFamily="34" charset="0"/>
              <a:buChar char="•"/>
            </a:pPr>
            <a:r>
              <a:rPr lang="tr-TR" sz="2400" dirty="0">
                <a:solidFill>
                  <a:schemeClr val="tx1"/>
                </a:solidFill>
              </a:rPr>
              <a:t>Erkeklerin birinci sorumluluğu ev geçindirmektir. </a:t>
            </a:r>
          </a:p>
          <a:p>
            <a:pPr>
              <a:buFont typeface="Arial" pitchFamily="34" charset="0"/>
              <a:buChar char="•"/>
            </a:pPr>
            <a:r>
              <a:rPr lang="tr-TR" sz="2400" dirty="0">
                <a:solidFill>
                  <a:schemeClr val="tx1"/>
                </a:solidFill>
              </a:rPr>
              <a:t>Kadınlar çocuk emzirebilir, erkekler biberonla çocuk besleyebilir.</a:t>
            </a:r>
          </a:p>
          <a:p>
            <a:pPr>
              <a:buFont typeface="Arial" pitchFamily="34" charset="0"/>
              <a:buChar char="•"/>
            </a:pPr>
            <a:r>
              <a:rPr lang="tr-TR" sz="2400" dirty="0">
                <a:solidFill>
                  <a:schemeClr val="tx1"/>
                </a:solidFill>
              </a:rPr>
              <a:t>Kadınlar sevecendir.</a:t>
            </a:r>
          </a:p>
          <a:p>
            <a:pPr>
              <a:buFont typeface="Arial" pitchFamily="34" charset="0"/>
              <a:buChar char="•"/>
            </a:pPr>
            <a:r>
              <a:rPr lang="tr-TR" sz="2400" dirty="0">
                <a:solidFill>
                  <a:schemeClr val="tx1"/>
                </a:solidFill>
              </a:rPr>
              <a:t>Erkekler korumacıdır.</a:t>
            </a:r>
          </a:p>
        </p:txBody>
      </p:sp>
      <p:sp>
        <p:nvSpPr>
          <p:cNvPr id="4" name="Dikdörtgen 2"/>
          <p:cNvSpPr/>
          <p:nvPr/>
        </p:nvSpPr>
        <p:spPr>
          <a:xfrm>
            <a:off x="632520" y="260648"/>
            <a:ext cx="756084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Biyolojik Cinsiyet mi? Toplumsal Cinsiyet mi?</a:t>
            </a:r>
          </a:p>
        </p:txBody>
      </p:sp>
      <p:pic>
        <p:nvPicPr>
          <p:cNvPr id="6"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123" y="339050"/>
            <a:ext cx="1508729" cy="1368153"/>
          </a:xfrm>
          <a:prstGeom prst="rect">
            <a:avLst/>
          </a:prstGeom>
        </p:spPr>
      </p:pic>
    </p:spTree>
    <p:extLst>
      <p:ext uri="{BB962C8B-B14F-4D97-AF65-F5344CB8AC3E}">
        <p14:creationId xmlns:p14="http://schemas.microsoft.com/office/powerpoint/2010/main" val="160945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2"/>
          <p:cNvSpPr/>
          <p:nvPr/>
        </p:nvSpPr>
        <p:spPr>
          <a:xfrm>
            <a:off x="560512" y="188640"/>
            <a:ext cx="74888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i="1" dirty="0">
                <a:solidFill>
                  <a:schemeClr val="bg1"/>
                </a:solidFill>
              </a:rPr>
              <a:t>“</a:t>
            </a:r>
            <a:r>
              <a:rPr lang="tr-TR" sz="3200" b="1" dirty="0">
                <a:solidFill>
                  <a:schemeClr val="bg1"/>
                </a:solidFill>
              </a:rPr>
              <a:t>Kadın doğulmaz, kadın olunur</a:t>
            </a:r>
            <a:r>
              <a:rPr lang="tr-TR" sz="2400" b="1" dirty="0">
                <a:solidFill>
                  <a:schemeClr val="bg1"/>
                </a:solidFill>
              </a:rPr>
              <a:t>!” </a:t>
            </a:r>
          </a:p>
          <a:p>
            <a:pPr algn="just"/>
            <a:r>
              <a:rPr lang="tr-TR" sz="2400" b="1" dirty="0">
                <a:solidFill>
                  <a:schemeClr val="bg1"/>
                </a:solidFill>
              </a:rPr>
              <a:t>					(</a:t>
            </a:r>
            <a:r>
              <a:rPr lang="tr-TR" sz="2400" b="1" dirty="0" err="1">
                <a:solidFill>
                  <a:schemeClr val="bg1"/>
                </a:solidFill>
              </a:rPr>
              <a:t>Simone</a:t>
            </a:r>
            <a:r>
              <a:rPr lang="tr-TR" sz="2400" b="1" dirty="0">
                <a:solidFill>
                  <a:schemeClr val="bg1"/>
                </a:solidFill>
              </a:rPr>
              <a:t> de </a:t>
            </a:r>
            <a:r>
              <a:rPr lang="tr-TR" sz="2400" b="1" dirty="0" err="1">
                <a:solidFill>
                  <a:schemeClr val="bg1"/>
                </a:solidFill>
              </a:rPr>
              <a:t>Beauvoir</a:t>
            </a:r>
            <a:r>
              <a:rPr lang="tr-TR" sz="2400" b="1" dirty="0">
                <a:solidFill>
                  <a:schemeClr val="bg1"/>
                </a:solidFill>
              </a:rPr>
              <a:t>)</a:t>
            </a:r>
          </a:p>
        </p:txBody>
      </p:sp>
      <p:sp>
        <p:nvSpPr>
          <p:cNvPr id="9" name="8 Dikdörtgen"/>
          <p:cNvSpPr/>
          <p:nvPr/>
        </p:nvSpPr>
        <p:spPr>
          <a:xfrm>
            <a:off x="560512" y="1628800"/>
            <a:ext cx="8136904" cy="4616648"/>
          </a:xfrm>
          <a:prstGeom prst="rect">
            <a:avLst/>
          </a:prstGeom>
        </p:spPr>
        <p:txBody>
          <a:bodyPr wrap="square">
            <a:spAutoFit/>
          </a:bodyPr>
          <a:lstStyle/>
          <a:p>
            <a:pPr>
              <a:spcBef>
                <a:spcPts val="600"/>
              </a:spcBef>
              <a:spcAft>
                <a:spcPts val="600"/>
              </a:spcAft>
            </a:pPr>
            <a:r>
              <a:rPr lang="tr-TR" sz="2400" u="sng" dirty="0"/>
              <a:t>Rol:</a:t>
            </a:r>
            <a:r>
              <a:rPr lang="tr-TR" sz="2400" dirty="0"/>
              <a:t> Annelik, babalık, öğretmenlik, askerlik gibi kadınlara ve erkeklere verilen farklı roller ise toplumsal cinsiyet rolleridir.</a:t>
            </a:r>
          </a:p>
          <a:p>
            <a:pPr>
              <a:spcBef>
                <a:spcPts val="600"/>
              </a:spcBef>
              <a:spcAft>
                <a:spcPts val="600"/>
              </a:spcAft>
            </a:pPr>
            <a:r>
              <a:rPr lang="tr-TR" sz="2400" u="sng" dirty="0"/>
              <a:t>Önyargılar: </a:t>
            </a:r>
            <a:r>
              <a:rPr lang="tr-TR" sz="2400" dirty="0"/>
              <a:t> Cinsiyet önyargıları  öncelikle kadınlara yönelik önyargıları anlatır: Sarışınlar aptal</a:t>
            </a:r>
          </a:p>
          <a:p>
            <a:pPr>
              <a:spcBef>
                <a:spcPts val="600"/>
              </a:spcBef>
              <a:spcAft>
                <a:spcPts val="600"/>
              </a:spcAft>
            </a:pPr>
            <a:r>
              <a:rPr lang="tr-TR" sz="2400" u="sng" dirty="0" err="1"/>
              <a:t>Kalıpyargılar</a:t>
            </a:r>
            <a:r>
              <a:rPr lang="tr-TR" sz="2400" u="sng" dirty="0"/>
              <a:t>:</a:t>
            </a:r>
            <a:r>
              <a:rPr lang="tr-TR" sz="2400" dirty="0"/>
              <a:t>Cinsiyet </a:t>
            </a:r>
            <a:r>
              <a:rPr lang="tr-TR" sz="2400" dirty="0" err="1"/>
              <a:t>kalıpyargıları</a:t>
            </a:r>
            <a:r>
              <a:rPr lang="tr-TR" sz="2400" dirty="0"/>
              <a:t> cinsiyet önyargılarına temel oluşturabilir. </a:t>
            </a:r>
            <a:r>
              <a:rPr lang="tr-TR" sz="2400" dirty="0" err="1"/>
              <a:t>Kalıpyargılar</a:t>
            </a:r>
            <a:r>
              <a:rPr lang="tr-TR" sz="2400" dirty="0"/>
              <a:t> kolayca değişmezler. İnsanlara kesin reçeteler sunar. Bazen </a:t>
            </a:r>
            <a:r>
              <a:rPr lang="tr-TR" sz="2400" dirty="0" err="1"/>
              <a:t>kalıpyargılar</a:t>
            </a:r>
            <a:r>
              <a:rPr lang="tr-TR" sz="2400" dirty="0"/>
              <a:t> o cinsiyetteki herkese uymadığında kendini belli eder (kadın doktor). </a:t>
            </a:r>
          </a:p>
          <a:p>
            <a:pPr>
              <a:spcBef>
                <a:spcPts val="600"/>
              </a:spcBef>
              <a:spcAft>
                <a:spcPts val="600"/>
              </a:spcAft>
            </a:pPr>
            <a:r>
              <a:rPr lang="tr-TR" sz="2400" u="sng" dirty="0"/>
              <a:t>Ayrımcılık : </a:t>
            </a:r>
            <a:r>
              <a:rPr lang="tr-TR" sz="2400" dirty="0"/>
              <a:t>Cinsiyet ayrımcılığı daha çok iş ve eğitim gibi alanlarda ortaya çıkmaktadır. Kızların daha az okutulması, eşit işe eşit ücret ilkesinin kadınlar aleyhinde işletilmemesi…</a:t>
            </a:r>
            <a:r>
              <a:rPr lang="tr-TR" sz="2400" u="sng" dirty="0"/>
              <a:t> </a:t>
            </a:r>
            <a:endParaRPr lang="tr-TR" sz="2400" dirty="0"/>
          </a:p>
        </p:txBody>
      </p:sp>
      <p:pic>
        <p:nvPicPr>
          <p:cNvPr id="7"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352" y="188640"/>
            <a:ext cx="1508729" cy="1368153"/>
          </a:xfrm>
          <a:prstGeom prst="rect">
            <a:avLst/>
          </a:prstGeom>
        </p:spPr>
      </p:pic>
    </p:spTree>
    <p:extLst>
      <p:ext uri="{BB962C8B-B14F-4D97-AF65-F5344CB8AC3E}">
        <p14:creationId xmlns:p14="http://schemas.microsoft.com/office/powerpoint/2010/main" val="342262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2"/>
          <p:cNvSpPr/>
          <p:nvPr/>
        </p:nvSpPr>
        <p:spPr>
          <a:xfrm>
            <a:off x="380968" y="332656"/>
            <a:ext cx="789295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600" b="1" dirty="0">
                <a:latin typeface="Times New Roman" pitchFamily="18" charset="0"/>
                <a:cs typeface="Times New Roman" pitchFamily="18" charset="0"/>
              </a:rPr>
              <a:t>Cinsiyete Dayalı İş Bölümü</a:t>
            </a:r>
          </a:p>
        </p:txBody>
      </p:sp>
      <p:sp>
        <p:nvSpPr>
          <p:cNvPr id="6" name="5 Dikdörtgen"/>
          <p:cNvSpPr/>
          <p:nvPr/>
        </p:nvSpPr>
        <p:spPr>
          <a:xfrm>
            <a:off x="452406" y="1785926"/>
            <a:ext cx="7858180" cy="4284899"/>
          </a:xfrm>
          <a:prstGeom prst="rect">
            <a:avLst/>
          </a:prstGeom>
        </p:spPr>
        <p:txBody>
          <a:bodyPr wrap="square">
            <a:spAutoFit/>
          </a:bodyPr>
          <a:lstStyle/>
          <a:p>
            <a:pPr>
              <a:lnSpc>
                <a:spcPct val="90000"/>
              </a:lnSpc>
              <a:spcBef>
                <a:spcPts val="1000"/>
              </a:spcBef>
            </a:pPr>
            <a:r>
              <a:rPr lang="tr-TR" altLang="tr-TR" sz="2800" b="1" dirty="0"/>
              <a:t>Kadınların ve erkeklerin ne yapması gerektiği veya neleri yapabileceklerine ilişkin olarak toplumda egemen olan anlayış doğrultusunda, </a:t>
            </a:r>
          </a:p>
          <a:p>
            <a:pPr>
              <a:lnSpc>
                <a:spcPct val="90000"/>
              </a:lnSpc>
              <a:spcBef>
                <a:spcPts val="1000"/>
              </a:spcBef>
            </a:pPr>
            <a:r>
              <a:rPr lang="tr-TR" altLang="tr-TR" sz="2800" b="1" dirty="0">
                <a:solidFill>
                  <a:srgbClr val="FF0000"/>
                </a:solidFill>
              </a:rPr>
              <a:t>	kadınlara ve erkeklere</a:t>
            </a:r>
          </a:p>
          <a:p>
            <a:pPr>
              <a:lnSpc>
                <a:spcPct val="90000"/>
              </a:lnSpc>
              <a:spcBef>
                <a:spcPts val="1000"/>
              </a:spcBef>
            </a:pPr>
            <a:r>
              <a:rPr lang="tr-TR" altLang="tr-TR" sz="2800" b="1" dirty="0">
                <a:solidFill>
                  <a:srgbClr val="FF0000"/>
                </a:solidFill>
              </a:rPr>
              <a:t> 		farklı roller, </a:t>
            </a:r>
          </a:p>
          <a:p>
            <a:pPr>
              <a:lnSpc>
                <a:spcPct val="90000"/>
              </a:lnSpc>
              <a:spcBef>
                <a:spcPts val="1000"/>
              </a:spcBef>
            </a:pPr>
            <a:r>
              <a:rPr lang="tr-TR" altLang="tr-TR" sz="2800" b="1" dirty="0">
                <a:solidFill>
                  <a:srgbClr val="FF0000"/>
                </a:solidFill>
              </a:rPr>
              <a:t>		sorumluluklar ve </a:t>
            </a:r>
          </a:p>
          <a:p>
            <a:pPr>
              <a:lnSpc>
                <a:spcPct val="90000"/>
              </a:lnSpc>
              <a:spcBef>
                <a:spcPts val="1000"/>
              </a:spcBef>
            </a:pPr>
            <a:r>
              <a:rPr lang="tr-TR" altLang="tr-TR" sz="2800" b="1" dirty="0">
                <a:solidFill>
                  <a:srgbClr val="FF0000"/>
                </a:solidFill>
              </a:rPr>
              <a:t>		görevler </a:t>
            </a:r>
          </a:p>
          <a:p>
            <a:pPr>
              <a:lnSpc>
                <a:spcPct val="90000"/>
              </a:lnSpc>
              <a:spcBef>
                <a:spcPts val="1000"/>
              </a:spcBef>
            </a:pPr>
            <a:r>
              <a:rPr lang="tr-TR" altLang="tr-TR" sz="2800" b="1" dirty="0"/>
              <a:t>yüklenmesidir.</a:t>
            </a:r>
            <a:endParaRPr lang="tr-TR" altLang="tr-TR" sz="2800" b="1" dirty="0">
              <a:latin typeface="Gadugi" panose="020B0502040204020203" pitchFamily="34" charset="0"/>
            </a:endParaRPr>
          </a:p>
          <a:p>
            <a:pPr>
              <a:lnSpc>
                <a:spcPct val="90000"/>
              </a:lnSpc>
              <a:spcBef>
                <a:spcPts val="1000"/>
              </a:spcBef>
            </a:pPr>
            <a:endParaRPr lang="tr-TR" altLang="tr-TR" b="1" dirty="0">
              <a:solidFill>
                <a:srgbClr val="70AD47">
                  <a:lumMod val="50000"/>
                </a:srgbClr>
              </a:solidFill>
              <a:latin typeface="Gadugi" panose="020B0502040204020203" pitchFamily="34" charset="0"/>
            </a:endParaRPr>
          </a:p>
        </p:txBody>
      </p:sp>
      <p:pic>
        <p:nvPicPr>
          <p:cNvPr id="8" name="Picture 3" descr="C:\Documents and Settings\Deniz\Desktop\Toplumsal Cinsiyet Eşitliği\Toplumsal Cinsiyet Eşitliği_Sunum\gender-3.jpg"/>
          <p:cNvPicPr>
            <a:picLocks noChangeAspect="1" noChangeArrowheads="1"/>
          </p:cNvPicPr>
          <p:nvPr/>
        </p:nvPicPr>
        <p:blipFill>
          <a:blip r:embed="rId3" cstate="print"/>
          <a:srcRect/>
          <a:stretch>
            <a:fillRect/>
          </a:stretch>
        </p:blipFill>
        <p:spPr bwMode="auto">
          <a:xfrm>
            <a:off x="5738818" y="3214686"/>
            <a:ext cx="2881460" cy="2490514"/>
          </a:xfrm>
          <a:prstGeom prst="rect">
            <a:avLst/>
          </a:prstGeom>
          <a:noFill/>
        </p:spPr>
      </p:pic>
      <p:pic>
        <p:nvPicPr>
          <p:cNvPr id="10"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260648"/>
            <a:ext cx="1508729" cy="1296144"/>
          </a:xfrm>
          <a:prstGeom prst="rect">
            <a:avLst/>
          </a:prstGeom>
        </p:spPr>
      </p:pic>
    </p:spTree>
    <p:extLst>
      <p:ext uri="{BB962C8B-B14F-4D97-AF65-F5344CB8AC3E}">
        <p14:creationId xmlns:p14="http://schemas.microsoft.com/office/powerpoint/2010/main" val="204802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2520" y="1628801"/>
            <a:ext cx="4896544" cy="4862870"/>
          </a:xfrm>
          <a:prstGeom prst="rect">
            <a:avLst/>
          </a:prstGeom>
        </p:spPr>
        <p:txBody>
          <a:bodyPr wrap="square">
            <a:spAutoFit/>
          </a:bodyPr>
          <a:lstStyle/>
          <a:p>
            <a:pPr>
              <a:spcBef>
                <a:spcPts val="600"/>
              </a:spcBef>
              <a:spcAft>
                <a:spcPts val="600"/>
              </a:spcAft>
            </a:pPr>
            <a:r>
              <a:rPr lang="tr-TR" sz="2400" b="1" dirty="0"/>
              <a:t>Nesil Üretimi (Yeni İş Gücü): </a:t>
            </a:r>
            <a:r>
              <a:rPr lang="tr-TR" sz="2400" dirty="0"/>
              <a:t>Çocuk doğurmak ve bakmak.</a:t>
            </a:r>
          </a:p>
          <a:p>
            <a:pPr>
              <a:spcBef>
                <a:spcPts val="600"/>
              </a:spcBef>
              <a:spcAft>
                <a:spcPts val="600"/>
              </a:spcAft>
            </a:pPr>
            <a:r>
              <a:rPr lang="tr-TR" sz="2400" b="1" dirty="0"/>
              <a:t>Bakım Emeği: </a:t>
            </a:r>
            <a:r>
              <a:rPr lang="tr-TR" sz="2400" dirty="0"/>
              <a:t>Ailenin engelli ve yaşlılarına, hastalarına bakarlar.</a:t>
            </a:r>
            <a:r>
              <a:rPr lang="tr-TR" sz="2400" b="1" dirty="0"/>
              <a:t> </a:t>
            </a:r>
          </a:p>
          <a:p>
            <a:pPr>
              <a:spcBef>
                <a:spcPts val="600"/>
              </a:spcBef>
              <a:spcAft>
                <a:spcPts val="600"/>
              </a:spcAft>
            </a:pPr>
            <a:r>
              <a:rPr lang="tr-TR" sz="2400" b="1" dirty="0"/>
              <a:t>Duygusal Emek: </a:t>
            </a:r>
            <a:r>
              <a:rPr lang="tr-TR" sz="2400" dirty="0"/>
              <a:t>Evdekilerin moral bozukluklarına çare</a:t>
            </a:r>
            <a:r>
              <a:rPr lang="tr-TR" sz="2400" b="1" dirty="0"/>
              <a:t> </a:t>
            </a:r>
            <a:r>
              <a:rPr lang="tr-TR" sz="2400" dirty="0"/>
              <a:t>olmak, ailenin sosyal ilişkilerini gözetmek, yıldönümlerini hatırlamak, hediyeleri düşünmek, çocukların ve eşin bütün sorunları vb.</a:t>
            </a:r>
          </a:p>
          <a:p>
            <a:pPr>
              <a:spcAft>
                <a:spcPts val="600"/>
              </a:spcAft>
            </a:pPr>
            <a:endParaRPr lang="tr-TR" sz="2000" dirty="0"/>
          </a:p>
          <a:p>
            <a:pPr>
              <a:spcAft>
                <a:spcPts val="600"/>
              </a:spcAft>
            </a:pPr>
            <a:endParaRPr lang="tr-TR" sz="2000" b="1" u="sng" dirty="0"/>
          </a:p>
        </p:txBody>
      </p:sp>
      <p:sp>
        <p:nvSpPr>
          <p:cNvPr id="5" name="Dikdörtgen 2"/>
          <p:cNvSpPr/>
          <p:nvPr/>
        </p:nvSpPr>
        <p:spPr>
          <a:xfrm>
            <a:off x="560512" y="188640"/>
            <a:ext cx="75608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latin typeface="Times New Roman" pitchFamily="18" charset="0"/>
                <a:cs typeface="Times New Roman" pitchFamily="18" charset="0"/>
              </a:rPr>
              <a:t>Cinsiyet rolleri açısından bir üretim alanı olarak “EV”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064" y="1751726"/>
            <a:ext cx="4376936" cy="4320480"/>
          </a:xfrm>
          <a:prstGeom prst="rect">
            <a:avLst/>
          </a:prstGeom>
          <a:solidFill>
            <a:schemeClr val="accent2"/>
          </a:solidFill>
          <a:ln>
            <a:noFill/>
          </a:ln>
          <a:effectLst/>
        </p:spPr>
      </p:pic>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152421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2520" y="1628800"/>
            <a:ext cx="5112568" cy="3970318"/>
          </a:xfrm>
          <a:prstGeom prst="rect">
            <a:avLst/>
          </a:prstGeom>
        </p:spPr>
        <p:txBody>
          <a:bodyPr wrap="square">
            <a:spAutoFit/>
          </a:bodyPr>
          <a:lstStyle/>
          <a:p>
            <a:pPr>
              <a:spcAft>
                <a:spcPts val="600"/>
              </a:spcAft>
            </a:pPr>
            <a:r>
              <a:rPr lang="tr-TR" sz="2000" b="1" i="1" dirty="0">
                <a:solidFill>
                  <a:schemeClr val="accent1">
                    <a:lumMod val="75000"/>
                  </a:schemeClr>
                </a:solidFill>
              </a:rPr>
              <a:t>“Görünmeyen emek sesini yükselt!”</a:t>
            </a:r>
          </a:p>
          <a:p>
            <a:pPr>
              <a:spcAft>
                <a:spcPts val="600"/>
              </a:spcAft>
            </a:pPr>
            <a:endParaRPr lang="tr-TR" sz="2000" b="1" i="1" dirty="0">
              <a:solidFill>
                <a:schemeClr val="accent1">
                  <a:lumMod val="75000"/>
                </a:schemeClr>
              </a:solidFill>
            </a:endParaRPr>
          </a:p>
          <a:p>
            <a:pPr>
              <a:spcAft>
                <a:spcPts val="600"/>
              </a:spcAft>
            </a:pPr>
            <a:r>
              <a:rPr lang="tr-TR" sz="2400" b="1" u="sng" dirty="0"/>
              <a:t>Yeniden Üretim İşi</a:t>
            </a:r>
            <a:r>
              <a:rPr lang="tr-TR" sz="2400" b="1" dirty="0"/>
              <a:t> : </a:t>
            </a:r>
          </a:p>
          <a:p>
            <a:pPr>
              <a:spcAft>
                <a:spcPts val="600"/>
              </a:spcAft>
            </a:pPr>
            <a:r>
              <a:rPr lang="tr-TR" sz="2400" dirty="0"/>
              <a:t>Hane halkının (iş gücünün) bakımını ve varlığını sürdürmesini (bir sonraki güne başlamasını) sağlayan işlerdir.</a:t>
            </a:r>
          </a:p>
          <a:p>
            <a:pPr>
              <a:spcAft>
                <a:spcPts val="600"/>
              </a:spcAft>
            </a:pPr>
            <a:r>
              <a:rPr lang="tr-TR" sz="2400" dirty="0"/>
              <a:t>Bu işlerin tanımı oldukça geniş ve belirsizdir. Karşılıksızdır. Çamaşır, ütü, yemek, temizlik vb. gibi işler yeniden üretim işleri arasındadır.</a:t>
            </a:r>
          </a:p>
        </p:txBody>
      </p:sp>
      <p:sp>
        <p:nvSpPr>
          <p:cNvPr id="5" name="Dikdörtgen 2"/>
          <p:cNvSpPr/>
          <p:nvPr/>
        </p:nvSpPr>
        <p:spPr>
          <a:xfrm>
            <a:off x="560512" y="188640"/>
            <a:ext cx="75608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latin typeface="Times New Roman" pitchFamily="18" charset="0"/>
                <a:cs typeface="Times New Roman" pitchFamily="18" charset="0"/>
              </a:rPr>
              <a:t>“EV” içi emek ücretsizdir.</a:t>
            </a:r>
          </a:p>
        </p:txBody>
      </p:sp>
      <p:pic>
        <p:nvPicPr>
          <p:cNvPr id="6" name="Picture 6"/>
          <p:cNvPicPr>
            <a:picLocks noChangeAspect="1" noChangeArrowheads="1"/>
          </p:cNvPicPr>
          <p:nvPr/>
        </p:nvPicPr>
        <p:blipFill>
          <a:blip r:embed="rId3" cstate="print"/>
          <a:srcRect/>
          <a:stretch>
            <a:fillRect/>
          </a:stretch>
        </p:blipFill>
        <p:spPr bwMode="auto">
          <a:xfrm>
            <a:off x="5529064" y="1700808"/>
            <a:ext cx="3672408" cy="4248472"/>
          </a:xfrm>
          <a:prstGeom prst="rect">
            <a:avLst/>
          </a:prstGeom>
          <a:noFill/>
          <a:ln w="9525">
            <a:noFill/>
            <a:miter lim="800000"/>
            <a:headEnd/>
            <a:tailEnd/>
          </a:ln>
        </p:spPr>
      </p:pic>
      <p:pic>
        <p:nvPicPr>
          <p:cNvPr id="8" name="Picture 2">
            <a:extLst>
              <a:ext uri="{FF2B5EF4-FFF2-40B4-BE49-F238E27FC236}">
                <a16:creationId xmlns:a16="http://schemas.microsoft.com/office/drawing/2014/main" id="{A8C80868-7660-4D93-928E-97D92E3C58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360" y="188639"/>
            <a:ext cx="1508729" cy="1368153"/>
          </a:xfrm>
          <a:prstGeom prst="rect">
            <a:avLst/>
          </a:prstGeom>
        </p:spPr>
      </p:pic>
    </p:spTree>
    <p:extLst>
      <p:ext uri="{BB962C8B-B14F-4D97-AF65-F5344CB8AC3E}">
        <p14:creationId xmlns:p14="http://schemas.microsoft.com/office/powerpoint/2010/main" val="152421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p:nvPr/>
        </p:nvSpPr>
        <p:spPr>
          <a:xfrm>
            <a:off x="523844" y="214290"/>
            <a:ext cx="785818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latin typeface="Times New Roman" pitchFamily="18" charset="0"/>
                <a:cs typeface="Times New Roman" pitchFamily="18" charset="0"/>
              </a:rPr>
              <a:t>Cinsiyete Dayalı İş Bölümü</a:t>
            </a:r>
          </a:p>
        </p:txBody>
      </p:sp>
      <p:sp>
        <p:nvSpPr>
          <p:cNvPr id="6" name="Rectangle 5"/>
          <p:cNvSpPr txBox="1">
            <a:spLocks noChangeArrowheads="1"/>
          </p:cNvSpPr>
          <p:nvPr/>
        </p:nvSpPr>
        <p:spPr>
          <a:xfrm>
            <a:off x="238092" y="1357298"/>
            <a:ext cx="5000660" cy="5072098"/>
          </a:xfrm>
          <a:prstGeom prst="rect">
            <a:avLst/>
          </a:prstGeom>
        </p:spPr>
        <p:txBody>
          <a:bodyPr vert="horz" lIns="91431" tIns="45715" rIns="91431" bIns="45715"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0" indent="0" algn="ctr" defTabSz="617538">
              <a:spcAft>
                <a:spcPts val="0"/>
              </a:spcAft>
              <a:buNone/>
              <a:defRPr/>
            </a:pPr>
            <a:r>
              <a:rPr lang="tr-TR" b="1" dirty="0">
                <a:solidFill>
                  <a:schemeClr val="accent1"/>
                </a:solidFill>
              </a:rPr>
              <a:t>KADIN</a:t>
            </a:r>
          </a:p>
          <a:p>
            <a:pPr marL="349200" lvl="0" indent="-349200" defTabSz="617538">
              <a:lnSpc>
                <a:spcPct val="110000"/>
              </a:lnSpc>
              <a:buNone/>
              <a:defRPr/>
            </a:pPr>
            <a:r>
              <a:rPr lang="tr-TR" dirty="0">
                <a:solidFill>
                  <a:schemeClr val="tx1"/>
                </a:solidFill>
              </a:rPr>
              <a:t>     </a:t>
            </a:r>
            <a:r>
              <a:rPr lang="tr-TR" u="sng" dirty="0">
                <a:solidFill>
                  <a:schemeClr val="tx1"/>
                </a:solidFill>
              </a:rPr>
              <a:t>Esas çalışma alanı “Ev” olarak kabul edilir.</a:t>
            </a:r>
            <a:r>
              <a:rPr lang="tr-TR" dirty="0">
                <a:solidFill>
                  <a:schemeClr val="tx1"/>
                </a:solidFill>
              </a:rPr>
              <a:t> </a:t>
            </a:r>
          </a:p>
          <a:p>
            <a:pPr marL="349200" lvl="0" indent="-349200" defTabSz="617538">
              <a:lnSpc>
                <a:spcPct val="110000"/>
              </a:lnSpc>
              <a:buFont typeface="Wingdings" pitchFamily="2" charset="2"/>
              <a:buChar char="ü"/>
              <a:defRPr/>
            </a:pPr>
            <a:r>
              <a:rPr lang="tr-TR" dirty="0">
                <a:solidFill>
                  <a:schemeClr val="tx1"/>
                </a:solidFill>
              </a:rPr>
              <a:t>Harcadığı emek görünmez. Görünse de değersiz sayılır. </a:t>
            </a:r>
          </a:p>
          <a:p>
            <a:pPr marL="349200" lvl="0" indent="-349200" defTabSz="617538">
              <a:lnSpc>
                <a:spcPct val="110000"/>
              </a:lnSpc>
              <a:buFont typeface="Wingdings" pitchFamily="2" charset="2"/>
              <a:buChar char="ü"/>
              <a:defRPr/>
            </a:pPr>
            <a:r>
              <a:rPr lang="tr-TR" dirty="0">
                <a:solidFill>
                  <a:schemeClr val="tx1"/>
                </a:solidFill>
              </a:rPr>
              <a:t>Maddi karşılığı, mesai saati, sigortası  ve emekliliği</a:t>
            </a:r>
            <a:r>
              <a:rPr lang="ru-RU" dirty="0">
                <a:solidFill>
                  <a:schemeClr val="tx1"/>
                </a:solidFill>
              </a:rPr>
              <a:t> </a:t>
            </a:r>
            <a:r>
              <a:rPr lang="tr-TR" dirty="0">
                <a:solidFill>
                  <a:schemeClr val="tx1"/>
                </a:solidFill>
              </a:rPr>
              <a:t>yoktur.</a:t>
            </a:r>
          </a:p>
          <a:p>
            <a:pPr marL="349200" lvl="0" indent="-349200">
              <a:lnSpc>
                <a:spcPct val="110000"/>
              </a:lnSpc>
              <a:buFont typeface="Wingdings" pitchFamily="2" charset="2"/>
              <a:buChar char="ü"/>
              <a:defRPr/>
            </a:pPr>
            <a:r>
              <a:rPr lang="tr-TR" dirty="0">
                <a:solidFill>
                  <a:schemeClr val="tx1"/>
                </a:solidFill>
              </a:rPr>
              <a:t>Ailedeki çocuklara, engellilere, yaşlılara, hastalara bakarlar. </a:t>
            </a:r>
          </a:p>
          <a:p>
            <a:pPr marL="349200" lvl="0" indent="-349200">
              <a:lnSpc>
                <a:spcPct val="110000"/>
              </a:lnSpc>
              <a:buFont typeface="Wingdings" pitchFamily="2" charset="2"/>
              <a:buChar char="ü"/>
              <a:defRPr/>
            </a:pPr>
            <a:r>
              <a:rPr lang="tr-TR" dirty="0">
                <a:solidFill>
                  <a:schemeClr val="tx1"/>
                </a:solidFill>
              </a:rPr>
              <a:t>Aile, akrabalık, komşuluk ilişkilerini düzenlerler</a:t>
            </a:r>
          </a:p>
          <a:p>
            <a:pPr marL="349200" lvl="0" indent="-349200">
              <a:lnSpc>
                <a:spcPct val="110000"/>
              </a:lnSpc>
              <a:buFont typeface="Wingdings" pitchFamily="2" charset="2"/>
              <a:buChar char="ü"/>
              <a:defRPr/>
            </a:pPr>
            <a:r>
              <a:rPr lang="tr-TR" dirty="0">
                <a:solidFill>
                  <a:schemeClr val="tx1"/>
                </a:solidFill>
              </a:rPr>
              <a:t>Ne kadar para verilirse evin ekonomisini ona göre düzenlerler.</a:t>
            </a:r>
          </a:p>
        </p:txBody>
      </p:sp>
      <p:sp>
        <p:nvSpPr>
          <p:cNvPr id="7" name="Rectangle 5"/>
          <p:cNvSpPr txBox="1">
            <a:spLocks noChangeArrowheads="1"/>
          </p:cNvSpPr>
          <p:nvPr/>
        </p:nvSpPr>
        <p:spPr>
          <a:xfrm>
            <a:off x="5024438" y="1357298"/>
            <a:ext cx="4071966" cy="5072098"/>
          </a:xfrm>
          <a:prstGeom prst="rect">
            <a:avLst/>
          </a:prstGeom>
        </p:spPr>
        <p:txBody>
          <a:bodyPr vert="horz" lIns="91431" tIns="45715" rIns="91431" bIns="45715"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defTabSz="617538">
              <a:spcAft>
                <a:spcPts val="0"/>
              </a:spcAft>
              <a:buNone/>
              <a:defRPr/>
            </a:pPr>
            <a:r>
              <a:rPr lang="tr-TR" b="1" dirty="0">
                <a:solidFill>
                  <a:schemeClr val="accent1"/>
                </a:solidFill>
              </a:rPr>
              <a:t>ERKEK</a:t>
            </a:r>
          </a:p>
          <a:p>
            <a:pPr marL="349200" indent="-349200" defTabSz="617538">
              <a:lnSpc>
                <a:spcPct val="120000"/>
              </a:lnSpc>
              <a:buNone/>
              <a:defRPr/>
            </a:pPr>
            <a:r>
              <a:rPr lang="tr-TR" dirty="0">
                <a:solidFill>
                  <a:schemeClr val="tx1"/>
                </a:solidFill>
              </a:rPr>
              <a:t>       </a:t>
            </a:r>
            <a:r>
              <a:rPr lang="tr-TR" u="sng" dirty="0">
                <a:solidFill>
                  <a:schemeClr val="tx1"/>
                </a:solidFill>
              </a:rPr>
              <a:t>Esas çalışma alanı “Ev Dışı” olarak kabul edilir.</a:t>
            </a:r>
            <a:endParaRPr lang="tr-TR" b="1" u="sng" dirty="0">
              <a:solidFill>
                <a:schemeClr val="accent1"/>
              </a:solidFill>
            </a:endParaRPr>
          </a:p>
          <a:p>
            <a:pPr marL="349200" indent="-349200" defTabSz="617538">
              <a:lnSpc>
                <a:spcPct val="120000"/>
              </a:lnSpc>
              <a:buFont typeface="Wingdings" pitchFamily="2" charset="2"/>
              <a:buChar char="ü"/>
              <a:defRPr/>
            </a:pPr>
            <a:r>
              <a:rPr lang="tr-TR" dirty="0">
                <a:solidFill>
                  <a:schemeClr val="tx1"/>
                </a:solidFill>
              </a:rPr>
              <a:t>Ücret alırlar, sigorta ve emeklilik hakları vardır.</a:t>
            </a:r>
          </a:p>
          <a:p>
            <a:pPr marL="349200" indent="-349200" defTabSz="617538">
              <a:lnSpc>
                <a:spcPct val="120000"/>
              </a:lnSpc>
              <a:buFont typeface="Wingdings" pitchFamily="2" charset="2"/>
              <a:buChar char="ü"/>
              <a:defRPr/>
            </a:pPr>
            <a:r>
              <a:rPr lang="tr-TR" dirty="0">
                <a:solidFill>
                  <a:schemeClr val="tx1"/>
                </a:solidFill>
              </a:rPr>
              <a:t> Toplumsal statü kazanırlar.</a:t>
            </a:r>
          </a:p>
          <a:p>
            <a:pPr marL="349200" indent="-349200" defTabSz="617538">
              <a:lnSpc>
                <a:spcPct val="120000"/>
              </a:lnSpc>
              <a:buFont typeface="Wingdings" pitchFamily="2" charset="2"/>
              <a:buChar char="ü"/>
              <a:defRPr/>
            </a:pPr>
            <a:r>
              <a:rPr lang="tr-TR" dirty="0">
                <a:solidFill>
                  <a:schemeClr val="tx1"/>
                </a:solidFill>
              </a:rPr>
              <a:t>Evin geçindirilmesi ile sorumludurlar.</a:t>
            </a:r>
          </a:p>
          <a:p>
            <a:pPr marL="349200" indent="-349200">
              <a:lnSpc>
                <a:spcPct val="120000"/>
              </a:lnSpc>
              <a:buFont typeface="Wingdings" pitchFamily="2" charset="2"/>
              <a:buChar char="ü"/>
              <a:defRPr/>
            </a:pPr>
            <a:r>
              <a:rPr lang="tr-TR" dirty="0">
                <a:solidFill>
                  <a:schemeClr val="tx1"/>
                </a:solidFill>
              </a:rPr>
              <a:t>Siyasal örgütlerde  yer alırlar.</a:t>
            </a:r>
          </a:p>
          <a:p>
            <a:pPr marL="349200" indent="-349200">
              <a:lnSpc>
                <a:spcPct val="120000"/>
              </a:lnSpc>
              <a:buFont typeface="Wingdings" pitchFamily="2" charset="2"/>
              <a:buChar char="ü"/>
              <a:defRPr/>
            </a:pPr>
            <a:r>
              <a:rPr lang="tr-TR" dirty="0">
                <a:solidFill>
                  <a:schemeClr val="tx1"/>
                </a:solidFill>
              </a:rPr>
              <a:t>Evde ve toplumda karar vericilerdir.</a:t>
            </a:r>
          </a:p>
        </p:txBody>
      </p:sp>
      <p:pic>
        <p:nvPicPr>
          <p:cNvPr id="9" name="Picture 2">
            <a:extLst>
              <a:ext uri="{FF2B5EF4-FFF2-40B4-BE49-F238E27FC236}">
                <a16:creationId xmlns:a16="http://schemas.microsoft.com/office/drawing/2014/main" id="{A8C80868-7660-4D93-928E-97D92E3C5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368" y="181773"/>
            <a:ext cx="1508729" cy="1175526"/>
          </a:xfrm>
          <a:prstGeom prst="rect">
            <a:avLst/>
          </a:prstGeom>
        </p:spPr>
      </p:pic>
    </p:spTree>
    <p:extLst>
      <p:ext uri="{BB962C8B-B14F-4D97-AF65-F5344CB8AC3E}">
        <p14:creationId xmlns:p14="http://schemas.microsoft.com/office/powerpoint/2010/main" val="3483146294"/>
      </p:ext>
    </p:extLst>
  </p:cSld>
  <p:clrMapOvr>
    <a:masterClrMapping/>
  </p:clrMapOvr>
</p:sld>
</file>

<file path=ppt/theme/theme1.xml><?xml version="1.0" encoding="utf-8"?>
<a:theme xmlns:a="http://schemas.openxmlformats.org/drawingml/2006/main" name="Geçmişe bakış">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Geçmişe bakış">
  <a:themeElements>
    <a:clrScheme name="Mor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6092</TotalTime>
  <Words>4536</Words>
  <Application>Microsoft Office PowerPoint</Application>
  <PresentationFormat>A4 Kağıt (210x297 mm)</PresentationFormat>
  <Paragraphs>328</Paragraphs>
  <Slides>20</Slides>
  <Notes>19</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20</vt:i4>
      </vt:variant>
    </vt:vector>
  </HeadingPairs>
  <TitlesOfParts>
    <vt:vector size="30" baseType="lpstr">
      <vt:lpstr>Arial</vt:lpstr>
      <vt:lpstr>Calibri</vt:lpstr>
      <vt:lpstr>Calibri Light</vt:lpstr>
      <vt:lpstr>Gadugi</vt:lpstr>
      <vt:lpstr>Lucida Sans Unicode</vt:lpstr>
      <vt:lpstr>Times New Roman</vt:lpstr>
      <vt:lpstr>Verdana</vt:lpstr>
      <vt:lpstr>Wingdings</vt:lpstr>
      <vt:lpstr>Geçmişe bakış</vt:lpstr>
      <vt:lpstr>2_Geçmişe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Pcc</dc:creator>
  <cp:lastModifiedBy>User</cp:lastModifiedBy>
  <cp:revision>750</cp:revision>
  <dcterms:created xsi:type="dcterms:W3CDTF">2014-11-26T08:04:18Z</dcterms:created>
  <dcterms:modified xsi:type="dcterms:W3CDTF">2025-03-06T10:52:10Z</dcterms:modified>
</cp:coreProperties>
</file>