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solidFill>
                  <a:srgbClr val="000000"/>
                </a:solidFill>
              </a:rPr>
              <a:pPr/>
              <a:t>3/16/2018</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solidFill>
                  <a:srgbClr val="000000"/>
                </a:solidFill>
              </a:rPr>
              <a:pPr/>
              <a:t>‹#›</a:t>
            </a:fld>
            <a:endParaRPr lang="en-US" dirty="0">
              <a:solidFill>
                <a:srgbClr val="000000"/>
              </a:solidFill>
            </a:endParaRPr>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02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000000"/>
                </a:solidFill>
              </a:rPr>
              <a:pPr/>
              <a:t>3/16/2018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254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000000"/>
                </a:solidFill>
              </a:rPr>
              <a:pPr/>
              <a:t>3/16/2018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3186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000000"/>
                </a:solidFill>
              </a:rPr>
              <a:pPr/>
              <a:t>3/16/2018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375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000000"/>
                </a:solidFill>
              </a:rPr>
              <a:pPr/>
              <a:t>3/16/2018</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000000"/>
                </a:solidFill>
              </a:rPr>
              <a:pPr/>
              <a:t>‹#›</a:t>
            </a:fld>
            <a:endParaRPr lang="en-US" dirty="0">
              <a:solidFill>
                <a:srgbClr val="000000"/>
              </a:solidFill>
            </a:endParaRPr>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549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000000"/>
                </a:solidFill>
              </a:rPr>
              <a:pPr/>
              <a:t>3/16/2018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1403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srgbClr val="000000"/>
                </a:solidFill>
              </a:rPr>
              <a:pPr/>
              <a:t>3/16/2018</a:t>
            </a:fld>
            <a:endParaRPr lang="en-US" dirty="0">
              <a:solidFill>
                <a:srgbClr val="000000"/>
              </a:solidFill>
            </a:endParaRPr>
          </a:p>
        </p:txBody>
      </p:sp>
      <p:sp>
        <p:nvSpPr>
          <p:cNvPr id="8" name="Footer Placeholder 7"/>
          <p:cNvSpPr>
            <a:spLocks noGrp="1"/>
          </p:cNvSpPr>
          <p:nvPr>
            <p:ph type="ftr" sz="quarter" idx="11"/>
          </p:nvPr>
        </p:nvSpPr>
        <p:spPr/>
        <p:txBody>
          <a:body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2068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srgbClr val="000000"/>
                </a:solidFill>
              </a:rPr>
              <a:pPr/>
              <a:t>3/16/2018</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0095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srgbClr val="000000"/>
                </a:solidFill>
              </a:rPr>
              <a:pPr/>
              <a:t>3/16/2018</a:t>
            </a:fld>
            <a:endParaRPr lang="en-US" dirty="0">
              <a:solidFill>
                <a:srgbClr val="000000"/>
              </a:solidFill>
            </a:endParaRPr>
          </a:p>
        </p:txBody>
      </p:sp>
      <p:sp>
        <p:nvSpPr>
          <p:cNvPr id="3" name="Footer Placeholder 2"/>
          <p:cNvSpPr>
            <a:spLocks noGrp="1"/>
          </p:cNvSpPr>
          <p:nvPr>
            <p:ph type="ftr" sz="quarter" idx="11"/>
          </p:nvPr>
        </p:nvSpPr>
        <p:spPr/>
        <p:txBody>
          <a:body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5627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smtClean="0"/>
              <a:t>Asıl başlık stili için tıklatın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000000"/>
                </a:solidFill>
              </a:rPr>
              <a:pPr/>
              <a:t>3/16/2018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371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000000"/>
                </a:solidFill>
              </a:rPr>
              <a:pPr/>
              <a:t>3/16/2018</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9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pPr defTabSz="457200"/>
            <a:fld id="{96DFF08F-DC6B-4601-B491-B0F83F6DD2DA}" type="datetimeFigureOut">
              <a:rPr lang="en-US" dirty="0">
                <a:solidFill>
                  <a:srgbClr val="000000"/>
                </a:solidFill>
              </a:rPr>
              <a:pPr defTabSz="457200"/>
              <a:t>3/16/2018</a:t>
            </a:fld>
            <a:endParaRPr lang="en-US" dirty="0">
              <a:solidFill>
                <a:srgbClr val="000000"/>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pPr defTabSz="457200"/>
            <a:endParaRPr lang="en-US" dirty="0">
              <a:solidFill>
                <a:srgbClr val="000000"/>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pPr defTabSz="457200"/>
            <a:fld id="{4FAB73BC-B049-4115-A692-8D63A059BFB8}" type="slidenum">
              <a:rPr lang="en-US" dirty="0">
                <a:solidFill>
                  <a:srgbClr val="000000"/>
                </a:solidFill>
              </a:rPr>
              <a:pPr defTabSz="457200"/>
              <a:t>‹#›</a:t>
            </a:fld>
            <a:endParaRPr lang="en-US" dirty="0">
              <a:solidFill>
                <a:srgbClr val="000000"/>
              </a:solidFill>
            </a:endParaRPr>
          </a:p>
        </p:txBody>
      </p:sp>
    </p:spTree>
    <p:extLst>
      <p:ext uri="{BB962C8B-B14F-4D97-AF65-F5344CB8AC3E}">
        <p14:creationId xmlns:p14="http://schemas.microsoft.com/office/powerpoint/2010/main" val="2637892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877" y="0"/>
            <a:ext cx="11742822" cy="6433251"/>
          </a:xfrm>
        </p:spPr>
      </p:pic>
    </p:spTree>
    <p:extLst>
      <p:ext uri="{BB962C8B-B14F-4D97-AF65-F5344CB8AC3E}">
        <p14:creationId xmlns:p14="http://schemas.microsoft.com/office/powerpoint/2010/main" val="2618040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çerik Yer Tutucusu 7"/>
          <p:cNvGraphicFramePr>
            <a:graphicFrameLocks noGrp="1"/>
          </p:cNvGraphicFramePr>
          <p:nvPr>
            <p:ph sz="half" idx="2"/>
            <p:extLst>
              <p:ext uri="{D42A27DB-BD31-4B8C-83A1-F6EECF244321}">
                <p14:modId xmlns:p14="http://schemas.microsoft.com/office/powerpoint/2010/main" val="1710283628"/>
              </p:ext>
            </p:extLst>
          </p:nvPr>
        </p:nvGraphicFramePr>
        <p:xfrm>
          <a:off x="5476010" y="511143"/>
          <a:ext cx="6343812" cy="3303236"/>
        </p:xfrm>
        <a:graphic>
          <a:graphicData uri="http://schemas.openxmlformats.org/drawingml/2006/table">
            <a:tbl>
              <a:tblPr firstRow="1" firstCol="1" bandRow="1"/>
              <a:tblGrid>
                <a:gridCol w="1091045"/>
                <a:gridCol w="800100"/>
                <a:gridCol w="776456"/>
                <a:gridCol w="927653"/>
                <a:gridCol w="1000820"/>
                <a:gridCol w="825933"/>
                <a:gridCol w="921805"/>
              </a:tblGrid>
              <a:tr h="738488">
                <a:tc>
                  <a:txBody>
                    <a:bodyPr/>
                    <a:lstStyle/>
                    <a:p>
                      <a:pPr>
                        <a:lnSpc>
                          <a:spcPct val="107000"/>
                        </a:lnSpc>
                        <a:spcAft>
                          <a:spcPts val="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300">
                          <a:effectLst/>
                          <a:latin typeface="Calibri" panose="020F0502020204030204" pitchFamily="34" charset="0"/>
                          <a:ea typeface="Calibri" panose="020F0502020204030204" pitchFamily="34" charset="0"/>
                          <a:cs typeface="Times New Roman" panose="02020603050405020304" pitchFamily="18" charset="0"/>
                        </a:rPr>
                        <a:t>ÖĞRENCİ SAYISI</a:t>
                      </a:r>
                    </a:p>
                    <a:p>
                      <a:pPr>
                        <a:lnSpc>
                          <a:spcPct val="107000"/>
                        </a:lnSpc>
                        <a:spcAft>
                          <a:spcPts val="0"/>
                        </a:spcAft>
                      </a:pPr>
                      <a:r>
                        <a:rPr lang="tr-TR" sz="1300">
                          <a:effectLst/>
                          <a:latin typeface="Calibri" panose="020F0502020204030204" pitchFamily="34" charset="0"/>
                          <a:ea typeface="Calibri" panose="020F0502020204030204" pitchFamily="34" charset="0"/>
                          <a:cs typeface="Times New Roman" panose="02020603050405020304" pitchFamily="18" charset="0"/>
                        </a:rPr>
                        <a:t> </a:t>
                      </a: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300">
                          <a:effectLst/>
                          <a:latin typeface="Calibri" panose="020F0502020204030204" pitchFamily="34" charset="0"/>
                          <a:ea typeface="Calibri" panose="020F0502020204030204" pitchFamily="34" charset="0"/>
                          <a:cs typeface="Times New Roman" panose="02020603050405020304" pitchFamily="18" charset="0"/>
                        </a:rPr>
                        <a:t>DERSLİK SAYISI</a:t>
                      </a: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300">
                          <a:effectLst/>
                          <a:latin typeface="Calibri" panose="020F0502020204030204" pitchFamily="34" charset="0"/>
                          <a:ea typeface="Calibri" panose="020F0502020204030204" pitchFamily="34" charset="0"/>
                          <a:cs typeface="Times New Roman" panose="02020603050405020304" pitchFamily="18" charset="0"/>
                        </a:rPr>
                        <a:t>ÖĞRETMEN SAYISI</a:t>
                      </a: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300">
                          <a:effectLst/>
                          <a:latin typeface="Calibri" panose="020F0502020204030204" pitchFamily="34" charset="0"/>
                          <a:ea typeface="Calibri" panose="020F0502020204030204" pitchFamily="34" charset="0"/>
                          <a:cs typeface="Times New Roman" panose="02020603050405020304" pitchFamily="18" charset="0"/>
                        </a:rPr>
                        <a:t>OKUL BAŞINA ÖĞRENCİ</a:t>
                      </a: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300">
                          <a:effectLst/>
                          <a:latin typeface="Calibri" panose="020F0502020204030204" pitchFamily="34" charset="0"/>
                          <a:ea typeface="Calibri" panose="020F0502020204030204" pitchFamily="34" charset="0"/>
                          <a:cs typeface="Times New Roman" panose="02020603050405020304" pitchFamily="18" charset="0"/>
                        </a:rPr>
                        <a:t>DERSLİK BAŞINA ÖĞRENCİ</a:t>
                      </a: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300" dirty="0">
                          <a:effectLst/>
                          <a:latin typeface="Calibri" panose="020F0502020204030204" pitchFamily="34" charset="0"/>
                          <a:ea typeface="Calibri" panose="020F0502020204030204" pitchFamily="34" charset="0"/>
                          <a:cs typeface="Times New Roman" panose="02020603050405020304" pitchFamily="18" charset="0"/>
                        </a:rPr>
                        <a:t>ÖĞRETMEN BAŞINA</a:t>
                      </a: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488">
                <a:tc>
                  <a:txBody>
                    <a:bodyPr/>
                    <a:lstStyle/>
                    <a:p>
                      <a:pP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ANADOLU LİSESİ</a:t>
                      </a:r>
                    </a:p>
                    <a:p>
                      <a:pP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17911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646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1434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663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28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12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488">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MESLEKİ VE TEKNİK ANADOLU LİSESİ</a:t>
                      </a: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9811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364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1195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516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27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8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488">
                <a:tc>
                  <a:txBody>
                    <a:bodyPr/>
                    <a:lstStyle/>
                    <a:p>
                      <a:pPr>
                        <a:lnSpc>
                          <a:spcPct val="107000"/>
                        </a:lnSpc>
                        <a:spcAft>
                          <a:spcPts val="0"/>
                        </a:spcAft>
                      </a:pPr>
                      <a:r>
                        <a:rPr lang="tr-TR" sz="1400">
                          <a:effectLst/>
                          <a:latin typeface="Calibri" panose="020F0502020204030204" pitchFamily="34" charset="0"/>
                          <a:ea typeface="Calibri" panose="020F0502020204030204" pitchFamily="34" charset="0"/>
                          <a:cs typeface="Times New Roman" panose="02020603050405020304" pitchFamily="18" charset="0"/>
                        </a:rPr>
                        <a:t>ANADOLU İMAM HATİP LİSESİ</a:t>
                      </a: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1054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60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113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351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17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9</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02" marR="45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İçerik Yer Tutucusu 11"/>
          <p:cNvSpPr>
            <a:spLocks noGrp="1"/>
          </p:cNvSpPr>
          <p:nvPr>
            <p:ph sz="half" idx="1"/>
          </p:nvPr>
        </p:nvSpPr>
        <p:spPr>
          <a:xfrm>
            <a:off x="557060" y="3907857"/>
            <a:ext cx="11128009" cy="2521819"/>
          </a:xfrm>
        </p:spPr>
        <p:txBody>
          <a:bodyPr>
            <a:normAutofit lnSpcReduction="10000"/>
          </a:bodyPr>
          <a:lstStyle/>
          <a:p>
            <a:pPr marL="45720" indent="0">
              <a:buNone/>
            </a:pPr>
            <a:endParaRPr lang="tr-TR" dirty="0" smtClean="0"/>
          </a:p>
          <a:p>
            <a:pPr marL="45720" indent="0" algn="just">
              <a:buNone/>
            </a:pPr>
            <a:r>
              <a:rPr lang="tr-TR" dirty="0" smtClean="0">
                <a:latin typeface="Arial" panose="020B0604020202020204" pitchFamily="34" charset="0"/>
                <a:cs typeface="Arial" panose="020B0604020202020204" pitchFamily="34" charset="0"/>
              </a:rPr>
              <a:t>Çankaya </a:t>
            </a:r>
            <a:r>
              <a:rPr lang="tr-TR" dirty="0">
                <a:latin typeface="Arial" panose="020B0604020202020204" pitchFamily="34" charset="0"/>
                <a:cs typeface="Arial" panose="020B0604020202020204" pitchFamily="34" charset="0"/>
              </a:rPr>
              <a:t>ilçesi için açık şekilde görülen öğrencilerin akademik eğitim almaya dönük bir yönelimleri olduğu anlaşılmaktadır. </a:t>
            </a:r>
            <a:endParaRPr lang="tr-TR" dirty="0" smtClean="0">
              <a:latin typeface="Arial" panose="020B0604020202020204" pitchFamily="34" charset="0"/>
              <a:cs typeface="Arial" panose="020B0604020202020204" pitchFamily="34" charset="0"/>
            </a:endParaRPr>
          </a:p>
          <a:p>
            <a:pPr marL="45720" indent="0" algn="just">
              <a:buNone/>
            </a:pPr>
            <a:r>
              <a:rPr lang="tr-TR" dirty="0" smtClean="0">
                <a:latin typeface="Arial" panose="020B0604020202020204" pitchFamily="34" charset="0"/>
                <a:cs typeface="Arial" panose="020B0604020202020204" pitchFamily="34" charset="0"/>
              </a:rPr>
              <a:t>Her </a:t>
            </a:r>
            <a:r>
              <a:rPr lang="tr-TR" dirty="0">
                <a:latin typeface="Arial" panose="020B0604020202020204" pitchFamily="34" charset="0"/>
                <a:cs typeface="Arial" panose="020B0604020202020204" pitchFamily="34" charset="0"/>
              </a:rPr>
              <a:t>ne kadar bu ilçede bulunan Anadolu Liselerine diğer </a:t>
            </a:r>
            <a:r>
              <a:rPr lang="tr-TR" dirty="0" smtClean="0">
                <a:latin typeface="Arial" panose="020B0604020202020204" pitchFamily="34" charset="0"/>
                <a:cs typeface="Arial" panose="020B0604020202020204" pitchFamily="34" charset="0"/>
              </a:rPr>
              <a:t>ilçelerden </a:t>
            </a:r>
            <a:r>
              <a:rPr lang="tr-TR" dirty="0">
                <a:latin typeface="Arial" panose="020B0604020202020204" pitchFamily="34" charset="0"/>
                <a:cs typeface="Arial" panose="020B0604020202020204" pitchFamily="34" charset="0"/>
              </a:rPr>
              <a:t>de </a:t>
            </a:r>
            <a:r>
              <a:rPr lang="tr-TR" dirty="0" smtClean="0">
                <a:latin typeface="Arial" panose="020B0604020202020204" pitchFamily="34" charset="0"/>
                <a:cs typeface="Arial" panose="020B0604020202020204" pitchFamily="34" charset="0"/>
              </a:rPr>
              <a:t>öğrenciler </a:t>
            </a:r>
            <a:r>
              <a:rPr lang="tr-TR" dirty="0">
                <a:latin typeface="Arial" panose="020B0604020202020204" pitchFamily="34" charset="0"/>
                <a:cs typeface="Arial" panose="020B0604020202020204" pitchFamily="34" charset="0"/>
              </a:rPr>
              <a:t>geldiği gerçeği olsa da, bu ilçenin verili </a:t>
            </a:r>
            <a:r>
              <a:rPr lang="tr-TR" dirty="0" err="1">
                <a:latin typeface="Arial" panose="020B0604020202020204" pitchFamily="34" charset="0"/>
                <a:cs typeface="Arial" panose="020B0604020202020204" pitchFamily="34" charset="0"/>
              </a:rPr>
              <a:t>sosyo</a:t>
            </a:r>
            <a:r>
              <a:rPr lang="tr-TR" dirty="0">
                <a:latin typeface="Arial" panose="020B0604020202020204" pitchFamily="34" charset="0"/>
                <a:cs typeface="Arial" panose="020B0604020202020204" pitchFamily="34" charset="0"/>
              </a:rPr>
              <a:t>-ekonomik durumu ve ilçede ikamet edenlerin siyasal tercihlerinin okul tercihlerine de yansıdığı açık şekilde görülmektedir. </a:t>
            </a:r>
            <a:r>
              <a:rPr lang="tr-TR" dirty="0" smtClean="0">
                <a:latin typeface="Arial" panose="020B0604020202020204" pitchFamily="34" charset="0"/>
                <a:cs typeface="Arial" panose="020B0604020202020204" pitchFamily="34" charset="0"/>
              </a:rPr>
              <a:t>(3 yeni İHL)</a:t>
            </a:r>
            <a:endParaRPr lang="tr-TR" dirty="0">
              <a:latin typeface="Arial" panose="020B0604020202020204" pitchFamily="34" charset="0"/>
              <a:cs typeface="Arial" panose="020B0604020202020204" pitchFamily="34" charset="0"/>
            </a:endParaRPr>
          </a:p>
        </p:txBody>
      </p:sp>
      <p:pic>
        <p:nvPicPr>
          <p:cNvPr id="14" name="Resim 13"/>
          <p:cNvPicPr>
            <a:picLocks noChangeAspect="1"/>
          </p:cNvPicPr>
          <p:nvPr/>
        </p:nvPicPr>
        <p:blipFill>
          <a:blip r:embed="rId2"/>
          <a:stretch>
            <a:fillRect/>
          </a:stretch>
        </p:blipFill>
        <p:spPr>
          <a:xfrm>
            <a:off x="396362" y="511142"/>
            <a:ext cx="4945659" cy="3156083"/>
          </a:xfrm>
          <a:prstGeom prst="rect">
            <a:avLst/>
          </a:prstGeom>
        </p:spPr>
      </p:pic>
    </p:spTree>
    <p:extLst>
      <p:ext uri="{BB962C8B-B14F-4D97-AF65-F5344CB8AC3E}">
        <p14:creationId xmlns:p14="http://schemas.microsoft.com/office/powerpoint/2010/main" val="463759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a:stretch>
            <a:fillRect/>
          </a:stretch>
        </p:blipFill>
        <p:spPr>
          <a:xfrm>
            <a:off x="336884" y="286982"/>
            <a:ext cx="4408371" cy="3780952"/>
          </a:xfrm>
          <a:prstGeom prst="rect">
            <a:avLst/>
          </a:prstGeom>
        </p:spPr>
      </p:pic>
      <p:graphicFrame>
        <p:nvGraphicFramePr>
          <p:cNvPr id="6" name="İçerik Yer Tutucusu 5"/>
          <p:cNvGraphicFramePr>
            <a:graphicFrameLocks noGrp="1"/>
          </p:cNvGraphicFramePr>
          <p:nvPr>
            <p:ph sz="half" idx="2"/>
            <p:extLst>
              <p:ext uri="{D42A27DB-BD31-4B8C-83A1-F6EECF244321}">
                <p14:modId xmlns:p14="http://schemas.microsoft.com/office/powerpoint/2010/main" val="2000386571"/>
              </p:ext>
            </p:extLst>
          </p:nvPr>
        </p:nvGraphicFramePr>
        <p:xfrm>
          <a:off x="5120640" y="404260"/>
          <a:ext cx="6718433" cy="3694326"/>
        </p:xfrm>
        <a:graphic>
          <a:graphicData uri="http://schemas.openxmlformats.org/drawingml/2006/table">
            <a:tbl>
              <a:tblPr firstRow="1" firstCol="1" bandRow="1">
                <a:tableStyleId>{5C22544A-7EE6-4342-B048-85BDC9FD1C3A}</a:tableStyleId>
              </a:tblPr>
              <a:tblGrid>
                <a:gridCol w="1369528"/>
                <a:gridCol w="912575"/>
                <a:gridCol w="836115"/>
                <a:gridCol w="934018"/>
                <a:gridCol w="789078"/>
                <a:gridCol w="931686"/>
                <a:gridCol w="945433"/>
              </a:tblGrid>
              <a:tr h="1026203">
                <a:tc>
                  <a:txBody>
                    <a:bodyPr/>
                    <a:lstStyle/>
                    <a:p>
                      <a:pPr>
                        <a:lnSpc>
                          <a:spcPct val="107000"/>
                        </a:lnSpc>
                        <a:spcAft>
                          <a:spcPts val="0"/>
                        </a:spcAft>
                      </a:pPr>
                      <a:r>
                        <a:rPr lang="tr-TR" sz="1200">
                          <a:effectLst/>
                          <a:latin typeface="Arial" panose="020B0604020202020204" pitchFamily="34" charset="0"/>
                          <a:cs typeface="Arial" panose="020B0604020202020204" pitchFamily="34" charset="0"/>
                        </a:rPr>
                        <a:t>ÜSKÜDAR /</a:t>
                      </a:r>
                    </a:p>
                    <a:p>
                      <a:pPr>
                        <a:lnSpc>
                          <a:spcPct val="107000"/>
                        </a:lnSpc>
                        <a:spcAft>
                          <a:spcPts val="0"/>
                        </a:spcAft>
                      </a:pPr>
                      <a:r>
                        <a:rPr lang="tr-TR" sz="1200">
                          <a:effectLst/>
                          <a:latin typeface="Arial" panose="020B0604020202020204" pitchFamily="34" charset="0"/>
                          <a:cs typeface="Arial" panose="020B0604020202020204" pitchFamily="34" charset="0"/>
                        </a:rPr>
                        <a:t>İSTANBUL</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nSpc>
                          <a:spcPct val="107000"/>
                        </a:lnSpc>
                        <a:spcAft>
                          <a:spcPts val="0"/>
                        </a:spcAft>
                      </a:pPr>
                      <a:r>
                        <a:rPr lang="tr-TR" sz="1100">
                          <a:effectLst/>
                          <a:latin typeface="Arial" panose="020B0604020202020204" pitchFamily="34" charset="0"/>
                          <a:cs typeface="Arial" panose="020B0604020202020204" pitchFamily="34" charset="0"/>
                        </a:rPr>
                        <a:t>ÖĞRENCİ SAYISI</a:t>
                      </a:r>
                    </a:p>
                    <a:p>
                      <a:pPr>
                        <a:lnSpc>
                          <a:spcPct val="107000"/>
                        </a:lnSpc>
                        <a:spcAft>
                          <a:spcPts val="0"/>
                        </a:spcAft>
                      </a:pPr>
                      <a:r>
                        <a:rPr lang="tr-TR" sz="1100">
                          <a:effectLst/>
                          <a:latin typeface="Arial" panose="020B0604020202020204" pitchFamily="34" charset="0"/>
                          <a:cs typeface="Arial" panose="020B0604020202020204" pitchFamily="34" charset="0"/>
                        </a:rPr>
                        <a:t> </a:t>
                      </a:r>
                      <a:endParaRPr lang="tr-TR" sz="1100">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nSpc>
                          <a:spcPct val="107000"/>
                        </a:lnSpc>
                        <a:spcAft>
                          <a:spcPts val="0"/>
                        </a:spcAft>
                      </a:pPr>
                      <a:r>
                        <a:rPr lang="tr-TR" sz="1100">
                          <a:effectLst/>
                          <a:latin typeface="Arial" panose="020B0604020202020204" pitchFamily="34" charset="0"/>
                          <a:cs typeface="Arial" panose="020B0604020202020204" pitchFamily="34" charset="0"/>
                        </a:rPr>
                        <a:t>DERSLİK SAYISI</a:t>
                      </a:r>
                      <a:endParaRPr lang="tr-TR" sz="1100">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nSpc>
                          <a:spcPct val="107000"/>
                        </a:lnSpc>
                        <a:spcAft>
                          <a:spcPts val="0"/>
                        </a:spcAft>
                      </a:pPr>
                      <a:r>
                        <a:rPr lang="tr-TR" sz="1100">
                          <a:effectLst/>
                          <a:latin typeface="Arial" panose="020B0604020202020204" pitchFamily="34" charset="0"/>
                          <a:cs typeface="Arial" panose="020B0604020202020204" pitchFamily="34" charset="0"/>
                        </a:rPr>
                        <a:t>ÖĞRETMEN SAYISI</a:t>
                      </a:r>
                      <a:endParaRPr lang="tr-TR" sz="1100">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nSpc>
                          <a:spcPct val="107000"/>
                        </a:lnSpc>
                        <a:spcAft>
                          <a:spcPts val="0"/>
                        </a:spcAft>
                      </a:pPr>
                      <a:r>
                        <a:rPr lang="tr-TR" sz="1100">
                          <a:effectLst/>
                          <a:latin typeface="Arial" panose="020B0604020202020204" pitchFamily="34" charset="0"/>
                          <a:cs typeface="Arial" panose="020B0604020202020204" pitchFamily="34" charset="0"/>
                        </a:rPr>
                        <a:t>OKUL BAŞINA ÖĞRENCİ</a:t>
                      </a:r>
                      <a:endParaRPr lang="tr-TR" sz="1100">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nSpc>
                          <a:spcPct val="107000"/>
                        </a:lnSpc>
                        <a:spcAft>
                          <a:spcPts val="0"/>
                        </a:spcAft>
                      </a:pPr>
                      <a:r>
                        <a:rPr lang="tr-TR" sz="1100">
                          <a:effectLst/>
                          <a:latin typeface="Arial" panose="020B0604020202020204" pitchFamily="34" charset="0"/>
                          <a:cs typeface="Arial" panose="020B0604020202020204" pitchFamily="34" charset="0"/>
                        </a:rPr>
                        <a:t>DERSLİK BAŞINA ÖĞRENCİ</a:t>
                      </a:r>
                      <a:endParaRPr lang="tr-TR" sz="1100">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nSpc>
                          <a:spcPct val="107000"/>
                        </a:lnSpc>
                        <a:spcAft>
                          <a:spcPts val="0"/>
                        </a:spcAft>
                      </a:pPr>
                      <a:r>
                        <a:rPr lang="tr-TR" sz="1100" dirty="0">
                          <a:effectLst/>
                          <a:latin typeface="Arial" panose="020B0604020202020204" pitchFamily="34" charset="0"/>
                          <a:cs typeface="Arial" panose="020B0604020202020204" pitchFamily="34" charset="0"/>
                        </a:rPr>
                        <a:t>ÖĞRETMEN BAŞINA ÖĞR. SAYISI</a:t>
                      </a:r>
                      <a:endParaRPr lang="tr-TR" sz="1100" dirty="0">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r>
              <a:tr h="830081">
                <a:tc>
                  <a:txBody>
                    <a:bodyPr/>
                    <a:lstStyle/>
                    <a:p>
                      <a:pPr>
                        <a:lnSpc>
                          <a:spcPct val="107000"/>
                        </a:lnSpc>
                        <a:spcAft>
                          <a:spcPts val="0"/>
                        </a:spcAft>
                      </a:pPr>
                      <a:r>
                        <a:rPr lang="tr-TR" sz="1200">
                          <a:effectLst/>
                          <a:latin typeface="Arial" panose="020B0604020202020204" pitchFamily="34" charset="0"/>
                          <a:cs typeface="Arial" panose="020B0604020202020204" pitchFamily="34" charset="0"/>
                        </a:rPr>
                        <a:t>ANADOLU LİSESİ</a:t>
                      </a:r>
                    </a:p>
                    <a:p>
                      <a:pPr>
                        <a:lnSpc>
                          <a:spcPct val="107000"/>
                        </a:lnSpc>
                        <a:spcAft>
                          <a:spcPts val="0"/>
                        </a:spcAft>
                      </a:pPr>
                      <a:r>
                        <a:rPr lang="tr-TR" sz="1200">
                          <a:effectLst/>
                          <a:latin typeface="Arial" panose="020B0604020202020204" pitchFamily="34" charset="0"/>
                          <a:cs typeface="Arial" panose="020B0604020202020204" pitchFamily="34" charset="0"/>
                        </a:rPr>
                        <a:t> </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6617</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242</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498</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661</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27</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13 </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r>
              <a:tr h="1007961">
                <a:tc>
                  <a:txBody>
                    <a:bodyPr/>
                    <a:lstStyle/>
                    <a:p>
                      <a:pPr>
                        <a:lnSpc>
                          <a:spcPct val="107000"/>
                        </a:lnSpc>
                        <a:spcAft>
                          <a:spcPts val="0"/>
                        </a:spcAft>
                      </a:pPr>
                      <a:r>
                        <a:rPr lang="tr-TR" sz="1200">
                          <a:effectLst/>
                          <a:latin typeface="Arial" panose="020B0604020202020204" pitchFamily="34" charset="0"/>
                          <a:cs typeface="Arial" panose="020B0604020202020204" pitchFamily="34" charset="0"/>
                        </a:rPr>
                        <a:t>MESLEKİ VE TEKNİK ANADOLU LİSESİ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13877</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375</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1102</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991</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37</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13 </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r>
              <a:tr h="830081">
                <a:tc>
                  <a:txBody>
                    <a:bodyPr/>
                    <a:lstStyle/>
                    <a:p>
                      <a:pPr>
                        <a:lnSpc>
                          <a:spcPct val="107000"/>
                        </a:lnSpc>
                        <a:spcAft>
                          <a:spcPts val="0"/>
                        </a:spcAft>
                      </a:pPr>
                      <a:r>
                        <a:rPr lang="tr-TR" sz="1200">
                          <a:effectLst/>
                          <a:latin typeface="Arial" panose="020B0604020202020204" pitchFamily="34" charset="0"/>
                          <a:cs typeface="Arial" panose="020B0604020202020204" pitchFamily="34" charset="0"/>
                        </a:rPr>
                        <a:t>ANADOLU İMAM HATİP LİSESİ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7222</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336</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530</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602</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21</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c>
                  <a:txBody>
                    <a:bodyPr/>
                    <a:lstStyle/>
                    <a:p>
                      <a:pPr algn="ctr">
                        <a:lnSpc>
                          <a:spcPct val="107000"/>
                        </a:lnSpc>
                        <a:spcAft>
                          <a:spcPts val="0"/>
                        </a:spcAft>
                      </a:pPr>
                      <a:r>
                        <a:rPr lang="tr-TR" sz="1200" b="1" dirty="0">
                          <a:effectLst/>
                          <a:latin typeface="Arial" panose="020B0604020202020204" pitchFamily="34" charset="0"/>
                          <a:cs typeface="Arial" panose="020B0604020202020204" pitchFamily="34" charset="0"/>
                        </a:rPr>
                        <a:t>14 </a:t>
                      </a:r>
                      <a:endParaRPr lang="tr-TR" sz="1200" b="1" dirty="0">
                        <a:effectLst/>
                        <a:latin typeface="Arial" panose="020B0604020202020204" pitchFamily="34" charset="0"/>
                        <a:ea typeface="Calibri" panose="020F0502020204030204" pitchFamily="34" charset="0"/>
                        <a:cs typeface="Arial" panose="020B0604020202020204" pitchFamily="34" charset="0"/>
                      </a:endParaRPr>
                    </a:p>
                  </a:txBody>
                  <a:tcPr marL="50957" marR="50957" marT="0" marB="0"/>
                </a:tc>
              </a:tr>
            </a:tbl>
          </a:graphicData>
        </a:graphic>
      </p:graphicFrame>
      <p:sp>
        <p:nvSpPr>
          <p:cNvPr id="7" name="İçerik Yer Tutucusu 11"/>
          <p:cNvSpPr txBox="1">
            <a:spLocks/>
          </p:cNvSpPr>
          <p:nvPr/>
        </p:nvSpPr>
        <p:spPr>
          <a:xfrm>
            <a:off x="452387" y="4233340"/>
            <a:ext cx="11128009" cy="2521819"/>
          </a:xfrm>
          <a:prstGeom prst="rect">
            <a:avLst/>
          </a:prstGeom>
        </p:spPr>
        <p:txBody>
          <a:bodyPr vert="horz" lIns="91440" tIns="45720" rIns="91440" bIns="45720" rtlCol="0">
            <a:normAutofit fontScale="70000" lnSpcReduction="20000"/>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marL="45720" indent="0">
              <a:buNone/>
            </a:pPr>
            <a:r>
              <a:rPr lang="tr-TR" sz="2300" dirty="0" smtClean="0">
                <a:latin typeface="Arial" panose="020B0604020202020204" pitchFamily="34" charset="0"/>
                <a:cs typeface="Arial" panose="020B0604020202020204" pitchFamily="34" charset="0"/>
              </a:rPr>
              <a:t>Üsküdar </a:t>
            </a:r>
            <a:r>
              <a:rPr lang="tr-TR" sz="2300" dirty="0">
                <a:latin typeface="Arial" panose="020B0604020202020204" pitchFamily="34" charset="0"/>
                <a:cs typeface="Arial" panose="020B0604020202020204" pitchFamily="34" charset="0"/>
              </a:rPr>
              <a:t>ilçesinde mesleki eğitim alan öğrenci sayısının yoğunluğu dikkat çekiyor. Okul başına </a:t>
            </a:r>
            <a:r>
              <a:rPr lang="tr-TR" sz="2300" dirty="0" smtClean="0">
                <a:latin typeface="Arial" panose="020B0604020202020204" pitchFamily="34" charset="0"/>
                <a:cs typeface="Arial" panose="020B0604020202020204" pitchFamily="34" charset="0"/>
              </a:rPr>
              <a:t>düşen </a:t>
            </a:r>
            <a:r>
              <a:rPr lang="tr-TR" sz="2300" dirty="0">
                <a:latin typeface="Arial" panose="020B0604020202020204" pitchFamily="34" charset="0"/>
                <a:cs typeface="Arial" panose="020B0604020202020204" pitchFamily="34" charset="0"/>
              </a:rPr>
              <a:t>öğrenci sayısı Türkiye genel ortalamasının iki katından fazla. MTAL için derslik başına düşen öğrenci sayısının fazlalığının altını çizmek gerekiyor. </a:t>
            </a:r>
            <a:endParaRPr lang="tr-TR" sz="2300" dirty="0" smtClean="0">
              <a:latin typeface="Arial" panose="020B0604020202020204" pitchFamily="34" charset="0"/>
              <a:cs typeface="Arial" panose="020B0604020202020204" pitchFamily="34" charset="0"/>
            </a:endParaRPr>
          </a:p>
          <a:p>
            <a:pPr marL="45720" indent="0">
              <a:buNone/>
            </a:pPr>
            <a:r>
              <a:rPr lang="tr-TR" sz="2300" dirty="0" smtClean="0">
                <a:latin typeface="Arial" panose="020B0604020202020204" pitchFamily="34" charset="0"/>
                <a:cs typeface="Arial" panose="020B0604020202020204" pitchFamily="34" charset="0"/>
              </a:rPr>
              <a:t>Üsküdar </a:t>
            </a:r>
            <a:r>
              <a:rPr lang="tr-TR" sz="2300" dirty="0">
                <a:latin typeface="Arial" panose="020B0604020202020204" pitchFamily="34" charset="0"/>
                <a:cs typeface="Arial" panose="020B0604020202020204" pitchFamily="34" charset="0"/>
              </a:rPr>
              <a:t>ilçesi için farkı yaratan en önemli etken Haydarpaşa MTAL olarak belirlenebilir</a:t>
            </a:r>
            <a:r>
              <a:rPr lang="tr-TR" sz="2300" dirty="0" smtClean="0">
                <a:latin typeface="Arial" panose="020B0604020202020204" pitchFamily="34" charset="0"/>
                <a:cs typeface="Arial" panose="020B0604020202020204" pitchFamily="34" charset="0"/>
              </a:rPr>
              <a:t>. 318 </a:t>
            </a:r>
            <a:r>
              <a:rPr lang="tr-TR" sz="2300" dirty="0">
                <a:latin typeface="Arial" panose="020B0604020202020204" pitchFamily="34" charset="0"/>
                <a:cs typeface="Arial" panose="020B0604020202020204" pitchFamily="34" charset="0"/>
              </a:rPr>
              <a:t>öğretmen, 59 derslik ve 3615 öğrenci ile ortalama değerlerini oldukça yukarıya çekiyor. </a:t>
            </a:r>
            <a:endParaRPr lang="tr-TR" sz="2300" dirty="0" smtClean="0">
              <a:latin typeface="Arial" panose="020B0604020202020204" pitchFamily="34" charset="0"/>
              <a:cs typeface="Arial" panose="020B0604020202020204" pitchFamily="34" charset="0"/>
            </a:endParaRPr>
          </a:p>
          <a:p>
            <a:pPr marL="45720" indent="0">
              <a:buNone/>
            </a:pPr>
            <a:r>
              <a:rPr lang="tr-TR" sz="2300" dirty="0" smtClean="0">
                <a:latin typeface="Arial" panose="020B0604020202020204" pitchFamily="34" charset="0"/>
                <a:cs typeface="Arial" panose="020B0604020202020204" pitchFamily="34" charset="0"/>
              </a:rPr>
              <a:t>Aynı </a:t>
            </a:r>
            <a:r>
              <a:rPr lang="tr-TR" sz="2300" dirty="0">
                <a:latin typeface="Arial" panose="020B0604020202020204" pitchFamily="34" charset="0"/>
                <a:cs typeface="Arial" panose="020B0604020202020204" pitchFamily="34" charset="0"/>
              </a:rPr>
              <a:t>farklılık İHL için de geçerli. İHL oranları da genel ortalamanın oldukça üzerinde. Üsküdar ilçesi beş kız İHL ve iki kız Anadolu Lisesi ile karma eğitime karşı adım atılmış bir ilçe görünümü veriyor. </a:t>
            </a:r>
            <a:endParaRPr lang="tr-TR" sz="2300" dirty="0" smtClean="0">
              <a:latin typeface="Arial" panose="020B0604020202020204" pitchFamily="34" charset="0"/>
              <a:cs typeface="Arial" panose="020B0604020202020204" pitchFamily="34" charset="0"/>
            </a:endParaRPr>
          </a:p>
          <a:p>
            <a:pPr marL="45720" indent="0">
              <a:buNone/>
            </a:pPr>
            <a:r>
              <a:rPr lang="tr-TR" sz="2300" dirty="0" smtClean="0">
                <a:latin typeface="Arial" panose="020B0604020202020204" pitchFamily="34" charset="0"/>
                <a:cs typeface="Arial" panose="020B0604020202020204" pitchFamily="34" charset="0"/>
              </a:rPr>
              <a:t>Anadolu </a:t>
            </a:r>
            <a:r>
              <a:rPr lang="tr-TR" sz="2300" dirty="0">
                <a:latin typeface="Arial" panose="020B0604020202020204" pitchFamily="34" charset="0"/>
                <a:cs typeface="Arial" panose="020B0604020202020204" pitchFamily="34" charset="0"/>
              </a:rPr>
              <a:t>Lisesi ortalamaları ise Türkiye genel ortalamaları ile uyumlu şekilde oluşmuş. Öğrencilerin olanaklar oluştuğunda akademik eğitime yönelme eğilimi bu ilçede de okul sayısının yönetim eliyle baskılanmasına rağmen tercihin o yönde olduğunu açıkça ortaya koyuyor.</a:t>
            </a:r>
            <a:endParaRPr lang="tr-TR" sz="23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545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a:stretch>
            <a:fillRect/>
          </a:stretch>
        </p:blipFill>
        <p:spPr>
          <a:xfrm>
            <a:off x="430731" y="323296"/>
            <a:ext cx="4754563" cy="3468208"/>
          </a:xfrm>
          <a:prstGeom prst="rect">
            <a:avLst/>
          </a:prstGeom>
        </p:spPr>
      </p:pic>
      <p:graphicFrame>
        <p:nvGraphicFramePr>
          <p:cNvPr id="6" name="İçerik Yer Tutucusu 5"/>
          <p:cNvGraphicFramePr>
            <a:graphicFrameLocks noGrp="1"/>
          </p:cNvGraphicFramePr>
          <p:nvPr>
            <p:ph sz="half" idx="2"/>
            <p:extLst>
              <p:ext uri="{D42A27DB-BD31-4B8C-83A1-F6EECF244321}">
                <p14:modId xmlns:p14="http://schemas.microsoft.com/office/powerpoint/2010/main" val="2870497015"/>
              </p:ext>
            </p:extLst>
          </p:nvPr>
        </p:nvGraphicFramePr>
        <p:xfrm>
          <a:off x="430731" y="4013685"/>
          <a:ext cx="8187690" cy="2348294"/>
        </p:xfrm>
        <a:graphic>
          <a:graphicData uri="http://schemas.openxmlformats.org/drawingml/2006/table">
            <a:tbl>
              <a:tblPr firstRow="1" firstCol="1" bandRow="1"/>
              <a:tblGrid>
                <a:gridCol w="1977390"/>
                <a:gridCol w="989965"/>
                <a:gridCol w="810260"/>
                <a:gridCol w="1169670"/>
                <a:gridCol w="990600"/>
                <a:gridCol w="989965"/>
                <a:gridCol w="1259840"/>
              </a:tblGrid>
              <a:tr h="0">
                <a:tc>
                  <a:txBody>
                    <a:bodyPr/>
                    <a:lstStyle/>
                    <a:p>
                      <a:pPr algn="l">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FETHİYE / MUĞLA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tr-TR" sz="1600">
                          <a:effectLst/>
                          <a:latin typeface="Calibri" panose="020F0502020204030204" pitchFamily="34" charset="0"/>
                          <a:ea typeface="Calibri" panose="020F0502020204030204" pitchFamily="34" charset="0"/>
                          <a:cs typeface="Times New Roman" panose="02020603050405020304" pitchFamily="18" charset="0"/>
                        </a:rPr>
                        <a:t>ÖĞRENCİ SAYISI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tr-TR" sz="1600">
                          <a:effectLst/>
                          <a:latin typeface="Calibri" panose="020F0502020204030204" pitchFamily="34"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tr-TR" sz="1600">
                          <a:effectLst/>
                          <a:latin typeface="Calibri" panose="020F0502020204030204" pitchFamily="34" charset="0"/>
                          <a:ea typeface="Calibri" panose="020F0502020204030204" pitchFamily="34" charset="0"/>
                          <a:cs typeface="Times New Roman" panose="02020603050405020304" pitchFamily="18" charset="0"/>
                        </a:rPr>
                        <a:t>DERSLİK SAYISI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tr-TR" sz="1600">
                          <a:effectLst/>
                          <a:latin typeface="Calibri" panose="020F0502020204030204" pitchFamily="34" charset="0"/>
                          <a:ea typeface="Calibri" panose="020F0502020204030204" pitchFamily="34" charset="0"/>
                          <a:cs typeface="Times New Roman" panose="02020603050405020304" pitchFamily="18" charset="0"/>
                        </a:rPr>
                        <a:t>ÖĞRETMEN SAYISI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tr-TR" sz="1600">
                          <a:effectLst/>
                          <a:latin typeface="Calibri" panose="020F0502020204030204" pitchFamily="34" charset="0"/>
                          <a:ea typeface="Calibri" panose="020F0502020204030204" pitchFamily="34" charset="0"/>
                          <a:cs typeface="Times New Roman" panose="02020603050405020304" pitchFamily="18" charset="0"/>
                        </a:rPr>
                        <a:t>OKUL BAŞINA ÖĞRENCİ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tr-TR" sz="1600">
                          <a:effectLst/>
                          <a:latin typeface="Calibri" panose="020F0502020204030204" pitchFamily="34" charset="0"/>
                          <a:ea typeface="Calibri" panose="020F0502020204030204" pitchFamily="34" charset="0"/>
                          <a:cs typeface="Times New Roman" panose="02020603050405020304" pitchFamily="18" charset="0"/>
                        </a:rPr>
                        <a:t>DERSLİK BAŞINA ÖĞRENCİ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ÖĞRETMEN </a:t>
                      </a: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BAŞINA ÖĞR.</a:t>
                      </a:r>
                      <a:r>
                        <a:rPr lang="tr-TR" sz="1600" baseline="0" dirty="0" smtClean="0">
                          <a:effectLst/>
                          <a:latin typeface="Calibri" panose="020F0502020204030204" pitchFamily="34" charset="0"/>
                          <a:ea typeface="Calibri" panose="020F0502020204030204" pitchFamily="34" charset="0"/>
                          <a:cs typeface="Times New Roman" panose="02020603050405020304" pitchFamily="18" charset="0"/>
                        </a:rPr>
                        <a:t> SAYISI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7000"/>
                        </a:lnSpc>
                        <a:spcAft>
                          <a:spcPts val="0"/>
                        </a:spcAft>
                      </a:pPr>
                      <a:r>
                        <a:rPr lang="tr-TR" sz="1600">
                          <a:effectLst/>
                          <a:latin typeface="Calibri" panose="020F0502020204030204" pitchFamily="34" charset="0"/>
                          <a:ea typeface="Calibri" panose="020F0502020204030204" pitchFamily="34" charset="0"/>
                          <a:cs typeface="Times New Roman" panose="02020603050405020304" pitchFamily="18" charset="0"/>
                        </a:rPr>
                        <a:t>ANADOLU LİSESİ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tr-TR" sz="1600">
                          <a:effectLst/>
                          <a:latin typeface="Calibri" panose="020F0502020204030204" pitchFamily="34"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b="1">
                          <a:effectLst/>
                          <a:latin typeface="Calibri" panose="020F0502020204030204" pitchFamily="34" charset="0"/>
                          <a:ea typeface="Calibri" panose="020F0502020204030204" pitchFamily="34" charset="0"/>
                          <a:cs typeface="Times New Roman" panose="02020603050405020304" pitchFamily="18" charset="0"/>
                        </a:rPr>
                        <a:t>3552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b="1">
                          <a:effectLst/>
                          <a:latin typeface="Calibri" panose="020F0502020204030204" pitchFamily="34" charset="0"/>
                          <a:ea typeface="Calibri" panose="020F0502020204030204" pitchFamily="34" charset="0"/>
                          <a:cs typeface="Times New Roman" panose="02020603050405020304" pitchFamily="18" charset="0"/>
                        </a:rPr>
                        <a:t>131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b="1">
                          <a:effectLst/>
                          <a:latin typeface="Calibri" panose="020F0502020204030204" pitchFamily="34" charset="0"/>
                          <a:ea typeface="Calibri" panose="020F0502020204030204" pitchFamily="34" charset="0"/>
                          <a:cs typeface="Times New Roman" panose="02020603050405020304" pitchFamily="18" charset="0"/>
                        </a:rPr>
                        <a:t>276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b="1">
                          <a:effectLst/>
                          <a:latin typeface="Calibri" panose="020F0502020204030204" pitchFamily="34" charset="0"/>
                          <a:ea typeface="Calibri" panose="020F0502020204030204" pitchFamily="34" charset="0"/>
                          <a:cs typeface="Times New Roman" panose="02020603050405020304" pitchFamily="18" charset="0"/>
                        </a:rPr>
                        <a:t>444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27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13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7000"/>
                        </a:lnSpc>
                        <a:spcAft>
                          <a:spcPts val="0"/>
                        </a:spcAft>
                      </a:pPr>
                      <a:r>
                        <a:rPr lang="tr-TR" sz="1600">
                          <a:effectLst/>
                          <a:latin typeface="Calibri" panose="020F0502020204030204" pitchFamily="34" charset="0"/>
                          <a:ea typeface="Calibri" panose="020F0502020204030204" pitchFamily="34" charset="0"/>
                          <a:cs typeface="Times New Roman" panose="02020603050405020304" pitchFamily="18" charset="0"/>
                        </a:rPr>
                        <a:t>MESLEKİ VE TEKNİK ANADOLU LİSESİ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b="1">
                          <a:effectLst/>
                          <a:latin typeface="Calibri" panose="020F0502020204030204" pitchFamily="34" charset="0"/>
                          <a:ea typeface="Calibri" panose="020F0502020204030204" pitchFamily="34" charset="0"/>
                          <a:cs typeface="Times New Roman" panose="02020603050405020304" pitchFamily="18" charset="0"/>
                        </a:rPr>
                        <a:t>3958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b="1">
                          <a:effectLst/>
                          <a:latin typeface="Calibri" panose="020F0502020204030204" pitchFamily="34" charset="0"/>
                          <a:ea typeface="Calibri" panose="020F0502020204030204" pitchFamily="34" charset="0"/>
                          <a:cs typeface="Times New Roman" panose="02020603050405020304" pitchFamily="18" charset="0"/>
                        </a:rPr>
                        <a:t>160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b="1">
                          <a:effectLst/>
                          <a:latin typeface="Calibri" panose="020F0502020204030204" pitchFamily="34" charset="0"/>
                          <a:ea typeface="Calibri" panose="020F0502020204030204" pitchFamily="34" charset="0"/>
                          <a:cs typeface="Times New Roman" panose="02020603050405020304" pitchFamily="18" charset="0"/>
                        </a:rPr>
                        <a:t>404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440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25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 10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7000"/>
                        </a:lnSpc>
                        <a:spcAft>
                          <a:spcPts val="0"/>
                        </a:spcAft>
                      </a:pPr>
                      <a:r>
                        <a:rPr lang="tr-TR" sz="1600">
                          <a:effectLst/>
                          <a:latin typeface="Calibri" panose="020F0502020204030204" pitchFamily="34" charset="0"/>
                          <a:ea typeface="Calibri" panose="020F0502020204030204" pitchFamily="34" charset="0"/>
                          <a:cs typeface="Times New Roman" panose="02020603050405020304" pitchFamily="18" charset="0"/>
                        </a:rPr>
                        <a:t>ANADOLU İMAM HATİP LİSESİ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b="1">
                          <a:effectLst/>
                          <a:latin typeface="Calibri" panose="020F0502020204030204" pitchFamily="34" charset="0"/>
                          <a:ea typeface="Calibri" panose="020F0502020204030204" pitchFamily="34" charset="0"/>
                          <a:cs typeface="Times New Roman" panose="02020603050405020304" pitchFamily="18" charset="0"/>
                        </a:rPr>
                        <a:t>792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b="1">
                          <a:effectLst/>
                          <a:latin typeface="Calibri" panose="020F0502020204030204" pitchFamily="34" charset="0"/>
                          <a:ea typeface="Calibri" panose="020F0502020204030204" pitchFamily="34" charset="0"/>
                          <a:cs typeface="Times New Roman" panose="02020603050405020304" pitchFamily="18" charset="0"/>
                        </a:rPr>
                        <a:t>43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b="1">
                          <a:effectLst/>
                          <a:latin typeface="Calibri" panose="020F0502020204030204" pitchFamily="34" charset="0"/>
                          <a:ea typeface="Calibri" panose="020F0502020204030204" pitchFamily="34" charset="0"/>
                          <a:cs typeface="Times New Roman" panose="02020603050405020304" pitchFamily="18" charset="0"/>
                        </a:rPr>
                        <a:t>69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b="1">
                          <a:effectLst/>
                          <a:latin typeface="Calibri" panose="020F0502020204030204" pitchFamily="34" charset="0"/>
                          <a:ea typeface="Calibri" panose="020F0502020204030204" pitchFamily="34" charset="0"/>
                          <a:cs typeface="Times New Roman" panose="02020603050405020304" pitchFamily="18" charset="0"/>
                        </a:rPr>
                        <a:t>396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18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İçerik Yer Tutucusu 3"/>
          <p:cNvSpPr txBox="1">
            <a:spLocks/>
          </p:cNvSpPr>
          <p:nvPr/>
        </p:nvSpPr>
        <p:spPr>
          <a:xfrm>
            <a:off x="6035040" y="586941"/>
            <a:ext cx="5640404" cy="4706954"/>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marL="45720" indent="0">
              <a:lnSpc>
                <a:spcPct val="107000"/>
              </a:lnSpc>
              <a:spcAft>
                <a:spcPts val="800"/>
              </a:spcAft>
              <a:buFont typeface="Corbel" pitchFamily="34" charset="0"/>
              <a:buNone/>
            </a:pPr>
            <a:endParaRPr lang="tr-TR" sz="2400" dirty="0" smtClean="0">
              <a:latin typeface="Calibri" panose="020F0502020204030204" pitchFamily="34" charset="0"/>
              <a:ea typeface="Calibri" panose="020F0502020204030204" pitchFamily="34" charset="0"/>
              <a:cs typeface="Times New Roman" panose="02020603050405020304" pitchFamily="18" charset="0"/>
            </a:endParaRPr>
          </a:p>
          <a:p>
            <a:pPr marL="45720" indent="0">
              <a:buFont typeface="Corbel" pitchFamily="34" charset="0"/>
              <a:buNone/>
            </a:pPr>
            <a:endParaRPr lang="tr-TR" dirty="0"/>
          </a:p>
        </p:txBody>
      </p:sp>
      <p:sp>
        <p:nvSpPr>
          <p:cNvPr id="8" name="Dikdörtgen 7"/>
          <p:cNvSpPr/>
          <p:nvPr/>
        </p:nvSpPr>
        <p:spPr>
          <a:xfrm>
            <a:off x="5415815" y="664944"/>
            <a:ext cx="6096000" cy="2805576"/>
          </a:xfrm>
          <a:prstGeom prst="rect">
            <a:avLst/>
          </a:prstGeom>
        </p:spPr>
        <p:txBody>
          <a:bodyPr>
            <a:spAutoFit/>
          </a:bodyPr>
          <a:lstStyle/>
          <a:p>
            <a:pPr>
              <a:lnSpc>
                <a:spcPct val="107000"/>
              </a:lnSpc>
              <a:spcAft>
                <a:spcPts val="800"/>
              </a:spcAft>
            </a:pPr>
            <a:r>
              <a:rPr lang="tr-TR" sz="2000" dirty="0" err="1">
                <a:latin typeface="Arial" panose="020B0604020202020204" pitchFamily="34" charset="0"/>
                <a:ea typeface="Calibri" panose="020F0502020204030204" pitchFamily="34" charset="0"/>
                <a:cs typeface="Arial" panose="020B0604020202020204" pitchFamily="34" charset="0"/>
              </a:rPr>
              <a:t>F</a:t>
            </a:r>
            <a:r>
              <a:rPr lang="tr-TR" sz="2000" dirty="0" err="1" smtClean="0">
                <a:latin typeface="Arial" panose="020B0604020202020204" pitchFamily="34" charset="0"/>
                <a:ea typeface="Calibri" panose="020F0502020204030204" pitchFamily="34" charset="0"/>
                <a:cs typeface="Arial" panose="020B0604020202020204" pitchFamily="34" charset="0"/>
              </a:rPr>
              <a:t>ethiyede</a:t>
            </a:r>
            <a:r>
              <a:rPr lang="tr-TR" sz="2000" dirty="0" smtClean="0">
                <a:latin typeface="Arial" panose="020B0604020202020204" pitchFamily="34" charset="0"/>
                <a:ea typeface="Calibri" panose="020F0502020204030204" pitchFamily="34" charset="0"/>
                <a:cs typeface="Arial" panose="020B0604020202020204" pitchFamily="34" charset="0"/>
              </a:rPr>
              <a:t> bu tabloya göre 19 okul bulunmaktadır. Dolayısıyla 2 ayrı çember sisteminde 9’ar okulluk bir sistem oluşturulabilir. </a:t>
            </a:r>
          </a:p>
          <a:p>
            <a:pPr>
              <a:lnSpc>
                <a:spcPct val="107000"/>
              </a:lnSpc>
              <a:spcAft>
                <a:spcPts val="800"/>
              </a:spcAft>
            </a:pPr>
            <a:r>
              <a:rPr lang="tr-TR" sz="2000" dirty="0" smtClean="0">
                <a:latin typeface="Arial" panose="020B0604020202020204" pitchFamily="34" charset="0"/>
                <a:ea typeface="Calibri" panose="020F0502020204030204" pitchFamily="34" charset="0"/>
                <a:cs typeface="Arial" panose="020B0604020202020204" pitchFamily="34" charset="0"/>
              </a:rPr>
              <a:t>MEB yetkilileri her 9 okuldan oluşan grupta üç ayrı okul türünden ve her birinden de üçer tane lise olacağını ifade ettiğine göre 2 </a:t>
            </a:r>
            <a:r>
              <a:rPr lang="tr-TR" sz="2000" dirty="0" err="1" smtClean="0">
                <a:latin typeface="Arial" panose="020B0604020202020204" pitchFamily="34" charset="0"/>
                <a:ea typeface="Calibri" panose="020F0502020204030204" pitchFamily="34" charset="0"/>
                <a:cs typeface="Arial" panose="020B0604020202020204" pitchFamily="34" charset="0"/>
              </a:rPr>
              <a:t>anadolu</a:t>
            </a:r>
            <a:r>
              <a:rPr lang="tr-TR" sz="2000" dirty="0" smtClean="0">
                <a:latin typeface="Arial" panose="020B0604020202020204" pitchFamily="34" charset="0"/>
                <a:ea typeface="Calibri" panose="020F0502020204030204" pitchFamily="34" charset="0"/>
                <a:cs typeface="Arial" panose="020B0604020202020204" pitchFamily="34" charset="0"/>
              </a:rPr>
              <a:t> lisesi ve 2 meslek lisesi </a:t>
            </a:r>
            <a:r>
              <a:rPr lang="tr-TR" sz="2000" dirty="0" err="1" smtClean="0">
                <a:latin typeface="Arial" panose="020B0604020202020204" pitchFamily="34" charset="0"/>
                <a:ea typeface="Calibri" panose="020F0502020204030204" pitchFamily="34" charset="0"/>
                <a:cs typeface="Arial" panose="020B0604020202020204" pitchFamily="34" charset="0"/>
              </a:rPr>
              <a:t>anadolu</a:t>
            </a:r>
            <a:r>
              <a:rPr lang="tr-TR" sz="2000" dirty="0" smtClean="0">
                <a:latin typeface="Arial" panose="020B0604020202020204" pitchFamily="34" charset="0"/>
                <a:ea typeface="Calibri" panose="020F0502020204030204" pitchFamily="34" charset="0"/>
                <a:cs typeface="Arial" panose="020B0604020202020204" pitchFamily="34" charset="0"/>
              </a:rPr>
              <a:t> imam hatip lisesine dönüştürülmek zorundadır!</a:t>
            </a:r>
            <a:endParaRPr lang="tr-TR"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9372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sz="half" idx="2"/>
            <p:extLst>
              <p:ext uri="{D42A27DB-BD31-4B8C-83A1-F6EECF244321}">
                <p14:modId xmlns:p14="http://schemas.microsoft.com/office/powerpoint/2010/main" val="705892947"/>
              </p:ext>
            </p:extLst>
          </p:nvPr>
        </p:nvGraphicFramePr>
        <p:xfrm>
          <a:off x="413888" y="3994483"/>
          <a:ext cx="6891687" cy="2584085"/>
        </p:xfrm>
        <a:graphic>
          <a:graphicData uri="http://schemas.openxmlformats.org/drawingml/2006/table">
            <a:tbl>
              <a:tblPr firstRow="1" firstCol="1" bandRow="1">
                <a:tableStyleId>{5C22544A-7EE6-4342-B048-85BDC9FD1C3A}</a:tableStyleId>
              </a:tblPr>
              <a:tblGrid>
                <a:gridCol w="1444543"/>
                <a:gridCol w="774225"/>
                <a:gridCol w="774225"/>
                <a:gridCol w="1039991"/>
                <a:gridCol w="982504"/>
                <a:gridCol w="865546"/>
                <a:gridCol w="1010653"/>
              </a:tblGrid>
              <a:tr h="587141">
                <a:tc>
                  <a:txBody>
                    <a:bodyPr/>
                    <a:lstStyle/>
                    <a:p>
                      <a:pPr>
                        <a:lnSpc>
                          <a:spcPct val="107000"/>
                        </a:lnSpc>
                        <a:spcAft>
                          <a:spcPts val="0"/>
                        </a:spcAft>
                      </a:pPr>
                      <a:r>
                        <a:rPr lang="tr-TR" sz="1200" dirty="0">
                          <a:effectLst/>
                          <a:latin typeface="Arial" panose="020B0604020202020204" pitchFamily="34" charset="0"/>
                          <a:cs typeface="Arial" panose="020B0604020202020204" pitchFamily="34" charset="0"/>
                        </a:rPr>
                        <a:t>BOĞAZLIYAN/ YOZGAT</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nSpc>
                          <a:spcPct val="107000"/>
                        </a:lnSpc>
                        <a:spcAft>
                          <a:spcPts val="0"/>
                        </a:spcAft>
                      </a:pPr>
                      <a:r>
                        <a:rPr lang="tr-TR" sz="1200">
                          <a:effectLst/>
                          <a:latin typeface="Arial" panose="020B0604020202020204" pitchFamily="34" charset="0"/>
                          <a:cs typeface="Arial" panose="020B0604020202020204" pitchFamily="34" charset="0"/>
                        </a:rPr>
                        <a:t>ÖĞRENCİ SAYISI</a:t>
                      </a:r>
                    </a:p>
                    <a:p>
                      <a:pPr>
                        <a:lnSpc>
                          <a:spcPct val="107000"/>
                        </a:lnSpc>
                        <a:spcAft>
                          <a:spcPts val="0"/>
                        </a:spcAft>
                      </a:pPr>
                      <a:r>
                        <a:rPr lang="tr-TR" sz="1200">
                          <a:effectLst/>
                          <a:latin typeface="Arial" panose="020B0604020202020204" pitchFamily="34" charset="0"/>
                          <a:cs typeface="Arial" panose="020B0604020202020204" pitchFamily="34" charset="0"/>
                        </a:rPr>
                        <a:t> </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nSpc>
                          <a:spcPct val="107000"/>
                        </a:lnSpc>
                        <a:spcAft>
                          <a:spcPts val="0"/>
                        </a:spcAft>
                      </a:pPr>
                      <a:r>
                        <a:rPr lang="tr-TR" sz="1200">
                          <a:effectLst/>
                          <a:latin typeface="Arial" panose="020B0604020202020204" pitchFamily="34" charset="0"/>
                          <a:cs typeface="Arial" panose="020B0604020202020204" pitchFamily="34" charset="0"/>
                        </a:rPr>
                        <a:t>DERSLİK SAYISI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nSpc>
                          <a:spcPct val="107000"/>
                        </a:lnSpc>
                        <a:spcAft>
                          <a:spcPts val="0"/>
                        </a:spcAft>
                      </a:pPr>
                      <a:r>
                        <a:rPr lang="tr-TR" sz="1200">
                          <a:effectLst/>
                          <a:latin typeface="Arial" panose="020B0604020202020204" pitchFamily="34" charset="0"/>
                          <a:cs typeface="Arial" panose="020B0604020202020204" pitchFamily="34" charset="0"/>
                        </a:rPr>
                        <a:t>ÖĞRETMEN SAYISI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nSpc>
                          <a:spcPct val="107000"/>
                        </a:lnSpc>
                        <a:spcAft>
                          <a:spcPts val="0"/>
                        </a:spcAft>
                      </a:pPr>
                      <a:r>
                        <a:rPr lang="tr-TR" sz="1200">
                          <a:effectLst/>
                          <a:latin typeface="Arial" panose="020B0604020202020204" pitchFamily="34" charset="0"/>
                          <a:cs typeface="Arial" panose="020B0604020202020204" pitchFamily="34" charset="0"/>
                        </a:rPr>
                        <a:t>OKUL BAŞINA ÖĞRENCİ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nSpc>
                          <a:spcPct val="107000"/>
                        </a:lnSpc>
                        <a:spcAft>
                          <a:spcPts val="0"/>
                        </a:spcAft>
                      </a:pPr>
                      <a:r>
                        <a:rPr lang="tr-TR" sz="1200">
                          <a:effectLst/>
                          <a:latin typeface="Arial" panose="020B0604020202020204" pitchFamily="34" charset="0"/>
                          <a:cs typeface="Arial" panose="020B0604020202020204" pitchFamily="34" charset="0"/>
                        </a:rPr>
                        <a:t>DERSLİK BAŞINA ÖĞRENCİ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nSpc>
                          <a:spcPct val="107000"/>
                        </a:lnSpc>
                        <a:spcAft>
                          <a:spcPts val="0"/>
                        </a:spcAft>
                      </a:pPr>
                      <a:r>
                        <a:rPr lang="tr-TR" sz="1200">
                          <a:effectLst/>
                          <a:latin typeface="Arial" panose="020B0604020202020204" pitchFamily="34" charset="0"/>
                          <a:cs typeface="Arial" panose="020B0604020202020204" pitchFamily="34" charset="0"/>
                        </a:rPr>
                        <a:t>ÖĞRETMEN BAŞINA</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r>
              <a:tr h="575412">
                <a:tc>
                  <a:txBody>
                    <a:bodyPr/>
                    <a:lstStyle/>
                    <a:p>
                      <a:pPr>
                        <a:lnSpc>
                          <a:spcPct val="107000"/>
                        </a:lnSpc>
                        <a:spcAft>
                          <a:spcPts val="0"/>
                        </a:spcAft>
                      </a:pPr>
                      <a:r>
                        <a:rPr lang="tr-TR" sz="1200" dirty="0">
                          <a:effectLst/>
                          <a:latin typeface="Arial" panose="020B0604020202020204" pitchFamily="34" charset="0"/>
                          <a:cs typeface="Arial" panose="020B0604020202020204" pitchFamily="34" charset="0"/>
                        </a:rPr>
                        <a:t>ANADOLU LİSESİ</a:t>
                      </a:r>
                    </a:p>
                    <a:p>
                      <a:pPr>
                        <a:lnSpc>
                          <a:spcPct val="107000"/>
                        </a:lnSpc>
                        <a:spcAft>
                          <a:spcPts val="0"/>
                        </a:spcAft>
                      </a:pPr>
                      <a:r>
                        <a:rPr lang="tr-TR" sz="1200" dirty="0">
                          <a:effectLst/>
                          <a:latin typeface="Arial" panose="020B0604020202020204" pitchFamily="34" charset="0"/>
                          <a:cs typeface="Arial" panose="020B0604020202020204" pitchFamily="34" charset="0"/>
                        </a:rPr>
                        <a:t> </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gn="ctr">
                        <a:lnSpc>
                          <a:spcPct val="107000"/>
                        </a:lnSpc>
                        <a:spcAft>
                          <a:spcPts val="0"/>
                        </a:spcAft>
                      </a:pPr>
                      <a:r>
                        <a:rPr lang="tr-TR" sz="1200" b="1" dirty="0">
                          <a:effectLst/>
                          <a:latin typeface="Arial" panose="020B0604020202020204" pitchFamily="34" charset="0"/>
                          <a:cs typeface="Arial" panose="020B0604020202020204" pitchFamily="34" charset="0"/>
                        </a:rPr>
                        <a:t>805</a:t>
                      </a:r>
                      <a:endParaRPr lang="tr-TR" sz="1200" b="1" dirty="0">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gn="ctr">
                        <a:lnSpc>
                          <a:spcPct val="107000"/>
                        </a:lnSpc>
                        <a:spcAft>
                          <a:spcPts val="0"/>
                        </a:spcAft>
                      </a:pPr>
                      <a:r>
                        <a:rPr lang="tr-TR" sz="1200" b="1" dirty="0">
                          <a:effectLst/>
                          <a:latin typeface="Arial" panose="020B0604020202020204" pitchFamily="34" charset="0"/>
                          <a:cs typeface="Arial" panose="020B0604020202020204" pitchFamily="34" charset="0"/>
                        </a:rPr>
                        <a:t>35</a:t>
                      </a:r>
                      <a:endParaRPr lang="tr-TR" sz="1200" b="1" dirty="0">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47</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403</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23</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17</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r>
              <a:tr h="846120">
                <a:tc>
                  <a:txBody>
                    <a:bodyPr/>
                    <a:lstStyle/>
                    <a:p>
                      <a:pPr>
                        <a:lnSpc>
                          <a:spcPct val="107000"/>
                        </a:lnSpc>
                        <a:spcAft>
                          <a:spcPts val="0"/>
                        </a:spcAft>
                      </a:pPr>
                      <a:r>
                        <a:rPr lang="tr-TR" sz="1200">
                          <a:effectLst/>
                          <a:latin typeface="Arial" panose="020B0604020202020204" pitchFamily="34" charset="0"/>
                          <a:cs typeface="Arial" panose="020B0604020202020204" pitchFamily="34" charset="0"/>
                        </a:rPr>
                        <a:t>MESLEKİ VE TEKNİK ANADOLU LİSESİ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gn="ctr">
                        <a:lnSpc>
                          <a:spcPct val="107000"/>
                        </a:lnSpc>
                        <a:spcAft>
                          <a:spcPts val="0"/>
                        </a:spcAft>
                      </a:pPr>
                      <a:r>
                        <a:rPr lang="tr-TR" sz="1200" b="1" dirty="0">
                          <a:effectLst/>
                          <a:latin typeface="Arial" panose="020B0604020202020204" pitchFamily="34" charset="0"/>
                          <a:cs typeface="Arial" panose="020B0604020202020204" pitchFamily="34" charset="0"/>
                        </a:rPr>
                        <a:t>614</a:t>
                      </a:r>
                      <a:endParaRPr lang="tr-TR" sz="1200" b="1" dirty="0">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gn="ctr">
                        <a:lnSpc>
                          <a:spcPct val="107000"/>
                        </a:lnSpc>
                        <a:spcAft>
                          <a:spcPts val="0"/>
                        </a:spcAft>
                      </a:pPr>
                      <a:r>
                        <a:rPr lang="tr-TR" sz="1200" b="1" dirty="0">
                          <a:effectLst/>
                          <a:latin typeface="Arial" panose="020B0604020202020204" pitchFamily="34" charset="0"/>
                          <a:cs typeface="Arial" panose="020B0604020202020204" pitchFamily="34" charset="0"/>
                        </a:rPr>
                        <a:t>44</a:t>
                      </a:r>
                      <a:endParaRPr lang="tr-TR" sz="1200" b="1" dirty="0">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gn="ctr">
                        <a:lnSpc>
                          <a:spcPct val="107000"/>
                        </a:lnSpc>
                        <a:spcAft>
                          <a:spcPts val="0"/>
                        </a:spcAft>
                      </a:pPr>
                      <a:r>
                        <a:rPr lang="tr-TR" sz="1200" b="1" dirty="0">
                          <a:effectLst/>
                          <a:latin typeface="Arial" panose="020B0604020202020204" pitchFamily="34" charset="0"/>
                          <a:cs typeface="Arial" panose="020B0604020202020204" pitchFamily="34" charset="0"/>
                        </a:rPr>
                        <a:t>55</a:t>
                      </a:r>
                      <a:endParaRPr lang="tr-TR" sz="1200" b="1" dirty="0">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gn="ctr">
                        <a:lnSpc>
                          <a:spcPct val="107000"/>
                        </a:lnSpc>
                        <a:spcAft>
                          <a:spcPts val="0"/>
                        </a:spcAft>
                      </a:pPr>
                      <a:r>
                        <a:rPr lang="tr-TR" sz="1200" b="1" dirty="0">
                          <a:effectLst/>
                          <a:latin typeface="Arial" panose="020B0604020202020204" pitchFamily="34" charset="0"/>
                          <a:cs typeface="Arial" panose="020B0604020202020204" pitchFamily="34" charset="0"/>
                        </a:rPr>
                        <a:t>205</a:t>
                      </a:r>
                      <a:endParaRPr lang="tr-TR" sz="1200" b="1" dirty="0">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14</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11</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r>
              <a:tr h="575412">
                <a:tc>
                  <a:txBody>
                    <a:bodyPr/>
                    <a:lstStyle/>
                    <a:p>
                      <a:pPr>
                        <a:lnSpc>
                          <a:spcPct val="107000"/>
                        </a:lnSpc>
                        <a:spcAft>
                          <a:spcPts val="0"/>
                        </a:spcAft>
                      </a:pPr>
                      <a:r>
                        <a:rPr lang="tr-TR" sz="1200">
                          <a:effectLst/>
                          <a:latin typeface="Arial" panose="020B0604020202020204" pitchFamily="34" charset="0"/>
                          <a:cs typeface="Arial" panose="020B0604020202020204" pitchFamily="34" charset="0"/>
                        </a:rPr>
                        <a:t>ANADOLU İMAM HATİP LİSESİ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488</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32</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33</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gn="ctr">
                        <a:lnSpc>
                          <a:spcPct val="107000"/>
                        </a:lnSpc>
                        <a:spcAft>
                          <a:spcPts val="0"/>
                        </a:spcAft>
                      </a:pPr>
                      <a:r>
                        <a:rPr lang="tr-TR" sz="1200" b="1" dirty="0">
                          <a:effectLst/>
                          <a:latin typeface="Arial" panose="020B0604020202020204" pitchFamily="34" charset="0"/>
                          <a:cs typeface="Arial" panose="020B0604020202020204" pitchFamily="34" charset="0"/>
                        </a:rPr>
                        <a:t>244</a:t>
                      </a:r>
                      <a:endParaRPr lang="tr-TR" sz="1200" b="1" dirty="0">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gn="ctr">
                        <a:lnSpc>
                          <a:spcPct val="107000"/>
                        </a:lnSpc>
                        <a:spcAft>
                          <a:spcPts val="0"/>
                        </a:spcAft>
                      </a:pPr>
                      <a:r>
                        <a:rPr lang="tr-TR" sz="1200" b="1" dirty="0">
                          <a:effectLst/>
                          <a:latin typeface="Arial" panose="020B0604020202020204" pitchFamily="34" charset="0"/>
                          <a:cs typeface="Arial" panose="020B0604020202020204" pitchFamily="34" charset="0"/>
                        </a:rPr>
                        <a:t>15</a:t>
                      </a:r>
                      <a:endParaRPr lang="tr-TR" sz="1200" b="1" dirty="0">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c>
                  <a:txBody>
                    <a:bodyPr/>
                    <a:lstStyle/>
                    <a:p>
                      <a:pPr algn="ctr">
                        <a:lnSpc>
                          <a:spcPct val="107000"/>
                        </a:lnSpc>
                        <a:spcAft>
                          <a:spcPts val="0"/>
                        </a:spcAft>
                      </a:pPr>
                      <a:r>
                        <a:rPr lang="tr-TR" sz="1200" b="1" dirty="0">
                          <a:effectLst/>
                          <a:latin typeface="Arial" panose="020B0604020202020204" pitchFamily="34" charset="0"/>
                          <a:cs typeface="Arial" panose="020B0604020202020204" pitchFamily="34" charset="0"/>
                        </a:rPr>
                        <a:t>15</a:t>
                      </a:r>
                      <a:endParaRPr lang="tr-TR" sz="1200" b="1" dirty="0">
                        <a:effectLst/>
                        <a:latin typeface="Arial" panose="020B0604020202020204" pitchFamily="34" charset="0"/>
                        <a:ea typeface="Calibri" panose="020F0502020204030204" pitchFamily="34" charset="0"/>
                        <a:cs typeface="Arial" panose="020B0604020202020204" pitchFamily="34" charset="0"/>
                      </a:endParaRPr>
                    </a:p>
                  </a:txBody>
                  <a:tcPr marL="51685" marR="51685" marT="0" marB="0"/>
                </a:tc>
              </a:tr>
            </a:tbl>
          </a:graphicData>
        </a:graphic>
      </p:graphicFrame>
      <p:pic>
        <p:nvPicPr>
          <p:cNvPr id="7" name="Resim 6"/>
          <p:cNvPicPr>
            <a:picLocks noChangeAspect="1"/>
          </p:cNvPicPr>
          <p:nvPr/>
        </p:nvPicPr>
        <p:blipFill>
          <a:blip r:embed="rId2"/>
          <a:stretch>
            <a:fillRect/>
          </a:stretch>
        </p:blipFill>
        <p:spPr>
          <a:xfrm>
            <a:off x="3499357" y="463476"/>
            <a:ext cx="4624364" cy="3322085"/>
          </a:xfrm>
          <a:prstGeom prst="rect">
            <a:avLst/>
          </a:prstGeom>
        </p:spPr>
      </p:pic>
      <p:sp>
        <p:nvSpPr>
          <p:cNvPr id="8" name="İçerik Yer Tutucusu 7"/>
          <p:cNvSpPr>
            <a:spLocks noGrp="1"/>
          </p:cNvSpPr>
          <p:nvPr>
            <p:ph sz="half" idx="1"/>
          </p:nvPr>
        </p:nvSpPr>
        <p:spPr>
          <a:xfrm>
            <a:off x="8123721" y="463476"/>
            <a:ext cx="3493971" cy="5995075"/>
          </a:xfrm>
        </p:spPr>
        <p:txBody>
          <a:bodyPr>
            <a:normAutofit/>
          </a:bodyPr>
          <a:lstStyle/>
          <a:p>
            <a:r>
              <a:rPr lang="tr-TR" dirty="0"/>
              <a:t>Yozgat Boğazlıyan okul sayıları toplamı 9 okulu bulmadığı için coğrafi olarak yakın olanlarla birleşeceği düşünülebilir.</a:t>
            </a:r>
          </a:p>
          <a:p>
            <a:r>
              <a:rPr lang="tr-TR" dirty="0"/>
              <a:t>Boğazlıyan Sarıkaya arası 42 km.</a:t>
            </a:r>
          </a:p>
          <a:p>
            <a:r>
              <a:rPr lang="tr-TR" dirty="0"/>
              <a:t>Boğazlıyan Çayıralan arası 43 km.</a:t>
            </a:r>
          </a:p>
          <a:p>
            <a:r>
              <a:rPr lang="tr-TR" dirty="0"/>
              <a:t>Öğrencilerin tercihleri ve gereksinimlerine uygun bir okullaşma olmaması bu tabloyu yaratmaktadır. </a:t>
            </a:r>
            <a:endParaRPr lang="tr-TR" dirty="0" smtClean="0"/>
          </a:p>
          <a:p>
            <a:r>
              <a:rPr lang="tr-TR" dirty="0" smtClean="0"/>
              <a:t>Halbuki öğrenciler </a:t>
            </a:r>
            <a:r>
              <a:rPr lang="tr-TR" dirty="0"/>
              <a:t>açıkça akademik eğitime yönelmek istemektedir.</a:t>
            </a:r>
          </a:p>
          <a:p>
            <a:endParaRPr lang="tr-TR" dirty="0"/>
          </a:p>
        </p:txBody>
      </p:sp>
      <p:sp>
        <p:nvSpPr>
          <p:cNvPr id="9" name="İçerik Yer Tutucusu 7"/>
          <p:cNvSpPr txBox="1">
            <a:spLocks/>
          </p:cNvSpPr>
          <p:nvPr/>
        </p:nvSpPr>
        <p:spPr>
          <a:xfrm>
            <a:off x="413889" y="463476"/>
            <a:ext cx="2800950" cy="2202721"/>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marL="45720" indent="0">
              <a:buNone/>
            </a:pPr>
            <a:r>
              <a:rPr lang="tr-TR" sz="3600" dirty="0" smtClean="0">
                <a:solidFill>
                  <a:srgbClr val="FF0000"/>
                </a:solidFill>
                <a:latin typeface="Arial" panose="020B0604020202020204" pitchFamily="34" charset="0"/>
                <a:cs typeface="Arial" panose="020B0604020202020204" pitchFamily="34" charset="0"/>
              </a:rPr>
              <a:t>9 Lisenin Bulunmadığı Durumlarda Ne Olacak?</a:t>
            </a:r>
            <a:endParaRPr lang="tr-TR"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773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a:stretch>
            <a:fillRect/>
          </a:stretch>
        </p:blipFill>
        <p:spPr>
          <a:xfrm>
            <a:off x="392230" y="356135"/>
            <a:ext cx="4754563" cy="3243892"/>
          </a:xfrm>
          <a:prstGeom prst="rect">
            <a:avLst/>
          </a:prstGeom>
        </p:spPr>
      </p:pic>
      <p:graphicFrame>
        <p:nvGraphicFramePr>
          <p:cNvPr id="6" name="İçerik Yer Tutucusu 5"/>
          <p:cNvGraphicFramePr>
            <a:graphicFrameLocks noGrp="1"/>
          </p:cNvGraphicFramePr>
          <p:nvPr>
            <p:ph sz="half" idx="2"/>
            <p:extLst>
              <p:ext uri="{D42A27DB-BD31-4B8C-83A1-F6EECF244321}">
                <p14:modId xmlns:p14="http://schemas.microsoft.com/office/powerpoint/2010/main" val="2941336427"/>
              </p:ext>
            </p:extLst>
          </p:nvPr>
        </p:nvGraphicFramePr>
        <p:xfrm>
          <a:off x="392230" y="3888605"/>
          <a:ext cx="7257447" cy="2385906"/>
        </p:xfrm>
        <a:graphic>
          <a:graphicData uri="http://schemas.openxmlformats.org/drawingml/2006/table">
            <a:tbl>
              <a:tblPr firstRow="1" firstCol="1" bandRow="1">
                <a:tableStyleId>{5C22544A-7EE6-4342-B048-85BDC9FD1C3A}</a:tableStyleId>
              </a:tblPr>
              <a:tblGrid>
                <a:gridCol w="1739117"/>
                <a:gridCol w="778402"/>
                <a:gridCol w="778402"/>
                <a:gridCol w="968225"/>
                <a:gridCol w="923869"/>
                <a:gridCol w="895150"/>
                <a:gridCol w="1174282"/>
              </a:tblGrid>
              <a:tr h="960795">
                <a:tc>
                  <a:txBody>
                    <a:bodyPr/>
                    <a:lstStyle/>
                    <a:p>
                      <a:pPr algn="l">
                        <a:lnSpc>
                          <a:spcPct val="107000"/>
                        </a:lnSpc>
                        <a:spcAft>
                          <a:spcPts val="0"/>
                        </a:spcAft>
                      </a:pPr>
                      <a:r>
                        <a:rPr lang="tr-TR" sz="1200">
                          <a:effectLst/>
                          <a:latin typeface="Arial" panose="020B0604020202020204" pitchFamily="34" charset="0"/>
                          <a:cs typeface="Arial" panose="020B0604020202020204" pitchFamily="34" charset="0"/>
                        </a:rPr>
                        <a:t>AYVACIK/ ÇANAKKALE</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l">
                        <a:lnSpc>
                          <a:spcPct val="107000"/>
                        </a:lnSpc>
                        <a:spcAft>
                          <a:spcPts val="0"/>
                        </a:spcAft>
                      </a:pPr>
                      <a:r>
                        <a:rPr lang="tr-TR" sz="1200">
                          <a:effectLst/>
                          <a:latin typeface="Arial" panose="020B0604020202020204" pitchFamily="34" charset="0"/>
                          <a:cs typeface="Arial" panose="020B0604020202020204" pitchFamily="34" charset="0"/>
                        </a:rPr>
                        <a:t>ÖĞRENCİ SAYISI</a:t>
                      </a:r>
                    </a:p>
                    <a:p>
                      <a:pPr algn="l">
                        <a:lnSpc>
                          <a:spcPct val="107000"/>
                        </a:lnSpc>
                        <a:spcAft>
                          <a:spcPts val="0"/>
                        </a:spcAft>
                      </a:pPr>
                      <a:r>
                        <a:rPr lang="tr-TR" sz="1200">
                          <a:effectLst/>
                          <a:latin typeface="Arial" panose="020B0604020202020204" pitchFamily="34" charset="0"/>
                          <a:cs typeface="Arial" panose="020B0604020202020204" pitchFamily="34" charset="0"/>
                        </a:rPr>
                        <a:t> </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l">
                        <a:lnSpc>
                          <a:spcPct val="107000"/>
                        </a:lnSpc>
                        <a:spcAft>
                          <a:spcPts val="0"/>
                        </a:spcAft>
                      </a:pPr>
                      <a:r>
                        <a:rPr lang="tr-TR" sz="1200">
                          <a:effectLst/>
                          <a:latin typeface="Arial" panose="020B0604020202020204" pitchFamily="34" charset="0"/>
                          <a:cs typeface="Arial" panose="020B0604020202020204" pitchFamily="34" charset="0"/>
                        </a:rPr>
                        <a:t>DERSLİK SAYISI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l">
                        <a:lnSpc>
                          <a:spcPct val="107000"/>
                        </a:lnSpc>
                        <a:spcAft>
                          <a:spcPts val="0"/>
                        </a:spcAft>
                      </a:pPr>
                      <a:r>
                        <a:rPr lang="tr-TR" sz="1200">
                          <a:effectLst/>
                          <a:latin typeface="Arial" panose="020B0604020202020204" pitchFamily="34" charset="0"/>
                          <a:cs typeface="Arial" panose="020B0604020202020204" pitchFamily="34" charset="0"/>
                        </a:rPr>
                        <a:t>ÖĞRETMEN SAYISI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l">
                        <a:lnSpc>
                          <a:spcPct val="107000"/>
                        </a:lnSpc>
                        <a:spcAft>
                          <a:spcPts val="0"/>
                        </a:spcAft>
                      </a:pPr>
                      <a:r>
                        <a:rPr lang="tr-TR" sz="1200">
                          <a:effectLst/>
                          <a:latin typeface="Arial" panose="020B0604020202020204" pitchFamily="34" charset="0"/>
                          <a:cs typeface="Arial" panose="020B0604020202020204" pitchFamily="34" charset="0"/>
                        </a:rPr>
                        <a:t>OKUL BAŞINA ÖĞRENCİ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l">
                        <a:lnSpc>
                          <a:spcPct val="107000"/>
                        </a:lnSpc>
                        <a:spcAft>
                          <a:spcPts val="0"/>
                        </a:spcAft>
                      </a:pPr>
                      <a:r>
                        <a:rPr lang="tr-TR" sz="1200">
                          <a:effectLst/>
                          <a:latin typeface="Arial" panose="020B0604020202020204" pitchFamily="34" charset="0"/>
                          <a:cs typeface="Arial" panose="020B0604020202020204" pitchFamily="34" charset="0"/>
                        </a:rPr>
                        <a:t>DERSLİK BAŞINA ÖĞRENCİ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l">
                        <a:lnSpc>
                          <a:spcPct val="107000"/>
                        </a:lnSpc>
                        <a:spcAft>
                          <a:spcPts val="0"/>
                        </a:spcAft>
                      </a:pPr>
                      <a:r>
                        <a:rPr lang="tr-TR" sz="1200">
                          <a:effectLst/>
                          <a:latin typeface="Arial" panose="020B0604020202020204" pitchFamily="34" charset="0"/>
                          <a:cs typeface="Arial" panose="020B0604020202020204" pitchFamily="34" charset="0"/>
                        </a:rPr>
                        <a:t>ÖĞRETMEN BAŞINA ÖĞR. SAYISI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r>
              <a:tr h="475037">
                <a:tc>
                  <a:txBody>
                    <a:bodyPr/>
                    <a:lstStyle/>
                    <a:p>
                      <a:pPr algn="l">
                        <a:lnSpc>
                          <a:spcPct val="107000"/>
                        </a:lnSpc>
                        <a:spcAft>
                          <a:spcPts val="0"/>
                        </a:spcAft>
                      </a:pPr>
                      <a:r>
                        <a:rPr lang="tr-TR" sz="1200">
                          <a:effectLst/>
                          <a:latin typeface="Arial" panose="020B0604020202020204" pitchFamily="34" charset="0"/>
                          <a:cs typeface="Arial" panose="020B0604020202020204" pitchFamily="34" charset="0"/>
                        </a:rPr>
                        <a:t>ANADOLU LİSESİ</a:t>
                      </a:r>
                    </a:p>
                    <a:p>
                      <a:pPr algn="l">
                        <a:lnSpc>
                          <a:spcPct val="107000"/>
                        </a:lnSpc>
                        <a:spcAft>
                          <a:spcPts val="0"/>
                        </a:spcAft>
                      </a:pPr>
                      <a:r>
                        <a:rPr lang="tr-TR" sz="1200">
                          <a:effectLst/>
                          <a:latin typeface="Arial" panose="020B0604020202020204" pitchFamily="34" charset="0"/>
                          <a:cs typeface="Arial" panose="020B0604020202020204" pitchFamily="34" charset="0"/>
                        </a:rPr>
                        <a:t> </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446</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30</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36</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223</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14.8</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12</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r>
              <a:tr h="475037">
                <a:tc>
                  <a:txBody>
                    <a:bodyPr/>
                    <a:lstStyle/>
                    <a:p>
                      <a:pPr algn="l">
                        <a:lnSpc>
                          <a:spcPct val="107000"/>
                        </a:lnSpc>
                        <a:spcAft>
                          <a:spcPts val="0"/>
                        </a:spcAft>
                      </a:pPr>
                      <a:r>
                        <a:rPr lang="tr-TR" sz="1200">
                          <a:effectLst/>
                          <a:latin typeface="Arial" panose="020B0604020202020204" pitchFamily="34" charset="0"/>
                          <a:cs typeface="Arial" panose="020B0604020202020204" pitchFamily="34" charset="0"/>
                        </a:rPr>
                        <a:t>MESLEKİ VE TEKNİK ANADOLU LİSESİ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248</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33</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40</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124</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6</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8</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r>
              <a:tr h="475037">
                <a:tc>
                  <a:txBody>
                    <a:bodyPr/>
                    <a:lstStyle/>
                    <a:p>
                      <a:pPr algn="l">
                        <a:lnSpc>
                          <a:spcPct val="107000"/>
                        </a:lnSpc>
                        <a:spcAft>
                          <a:spcPts val="0"/>
                        </a:spcAft>
                      </a:pPr>
                      <a:r>
                        <a:rPr lang="tr-TR" sz="1200">
                          <a:effectLst/>
                          <a:latin typeface="Arial" panose="020B0604020202020204" pitchFamily="34" charset="0"/>
                          <a:cs typeface="Arial" panose="020B0604020202020204" pitchFamily="34" charset="0"/>
                        </a:rPr>
                        <a:t>ANADOLU İMAM HATİP LİSESİ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130</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8</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14</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130</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17.5</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c>
                  <a:txBody>
                    <a:bodyPr/>
                    <a:lstStyle/>
                    <a:p>
                      <a:pPr algn="ctr">
                        <a:lnSpc>
                          <a:spcPct val="107000"/>
                        </a:lnSpc>
                        <a:spcAft>
                          <a:spcPts val="0"/>
                        </a:spcAft>
                      </a:pPr>
                      <a:r>
                        <a:rPr lang="tr-TR" sz="1200" b="1" dirty="0">
                          <a:effectLst/>
                          <a:latin typeface="Arial" panose="020B0604020202020204" pitchFamily="34" charset="0"/>
                          <a:cs typeface="Arial" panose="020B0604020202020204" pitchFamily="34" charset="0"/>
                        </a:rPr>
                        <a:t>9</a:t>
                      </a:r>
                      <a:endParaRPr lang="tr-TR" sz="1200" b="1" dirty="0">
                        <a:effectLst/>
                        <a:latin typeface="Arial" panose="020B0604020202020204" pitchFamily="34" charset="0"/>
                        <a:ea typeface="Calibri" panose="020F0502020204030204" pitchFamily="34" charset="0"/>
                        <a:cs typeface="Arial" panose="020B0604020202020204" pitchFamily="34" charset="0"/>
                      </a:endParaRPr>
                    </a:p>
                  </a:txBody>
                  <a:tcPr marL="50244" marR="50244" marT="0" marB="0"/>
                </a:tc>
              </a:tr>
            </a:tbl>
          </a:graphicData>
        </a:graphic>
      </p:graphicFrame>
      <p:sp>
        <p:nvSpPr>
          <p:cNvPr id="7" name="Dikdörtgen 6"/>
          <p:cNvSpPr/>
          <p:nvPr/>
        </p:nvSpPr>
        <p:spPr>
          <a:xfrm>
            <a:off x="5377314" y="996658"/>
            <a:ext cx="6038248" cy="1929503"/>
          </a:xfrm>
          <a:prstGeom prst="rect">
            <a:avLst/>
          </a:prstGeom>
        </p:spPr>
        <p:txBody>
          <a:bodyPr wrap="square">
            <a:spAutoFit/>
          </a:bodyPr>
          <a:lstStyle/>
          <a:p>
            <a:pPr algn="just">
              <a:lnSpc>
                <a:spcPct val="107000"/>
              </a:lnSpc>
              <a:spcAft>
                <a:spcPts val="800"/>
              </a:spcAft>
            </a:pPr>
            <a:r>
              <a:rPr lang="tr-TR"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Toplam beş okulun bulunduğu Ayvacık ilçesinin ortaöğretim kayıt alanı oluşturabilmesi için başka ilçelerle eşleştirilmesi gerekiyor. </a:t>
            </a:r>
            <a:endParaRPr lang="tr-TR"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Bayramiç </a:t>
            </a:r>
            <a:r>
              <a:rPr lang="tr-TR"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ilçesi 26 km ile en yakın ilçedir.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7661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çerik Yer Tutucusu 7"/>
          <p:cNvGraphicFramePr>
            <a:graphicFrameLocks noGrp="1"/>
          </p:cNvGraphicFramePr>
          <p:nvPr>
            <p:ph sz="half" idx="2"/>
            <p:extLst>
              <p:ext uri="{D42A27DB-BD31-4B8C-83A1-F6EECF244321}">
                <p14:modId xmlns:p14="http://schemas.microsoft.com/office/powerpoint/2010/main" val="1891251613"/>
              </p:ext>
            </p:extLst>
          </p:nvPr>
        </p:nvGraphicFramePr>
        <p:xfrm>
          <a:off x="2580110" y="3943842"/>
          <a:ext cx="7440329" cy="2640329"/>
        </p:xfrm>
        <a:graphic>
          <a:graphicData uri="http://schemas.openxmlformats.org/drawingml/2006/table">
            <a:tbl>
              <a:tblPr firstRow="1" firstCol="1" bandRow="1">
                <a:tableStyleId>{5C22544A-7EE6-4342-B048-85BDC9FD1C3A}</a:tableStyleId>
              </a:tblPr>
              <a:tblGrid>
                <a:gridCol w="1607420"/>
                <a:gridCol w="895149"/>
                <a:gridCol w="827773"/>
                <a:gridCol w="1078029"/>
                <a:gridCol w="933651"/>
                <a:gridCol w="952901"/>
                <a:gridCol w="1145406"/>
              </a:tblGrid>
              <a:tr h="879946">
                <a:tc>
                  <a:txBody>
                    <a:bodyPr/>
                    <a:lstStyle/>
                    <a:p>
                      <a:pPr>
                        <a:lnSpc>
                          <a:spcPct val="107000"/>
                        </a:lnSpc>
                        <a:spcAft>
                          <a:spcPts val="0"/>
                        </a:spcAft>
                      </a:pPr>
                      <a:r>
                        <a:rPr lang="tr-TR" sz="1200" dirty="0">
                          <a:effectLst/>
                          <a:latin typeface="Arial" panose="020B0604020202020204" pitchFamily="34" charset="0"/>
                          <a:cs typeface="Arial" panose="020B0604020202020204" pitchFamily="34" charset="0"/>
                        </a:rPr>
                        <a:t>BAYRAMİÇ/</a:t>
                      </a:r>
                    </a:p>
                    <a:p>
                      <a:pPr>
                        <a:lnSpc>
                          <a:spcPct val="107000"/>
                        </a:lnSpc>
                        <a:spcAft>
                          <a:spcPts val="0"/>
                        </a:spcAft>
                      </a:pPr>
                      <a:r>
                        <a:rPr lang="tr-TR" sz="1200" dirty="0">
                          <a:effectLst/>
                          <a:latin typeface="Arial" panose="020B0604020202020204" pitchFamily="34" charset="0"/>
                          <a:cs typeface="Arial" panose="020B0604020202020204" pitchFamily="34" charset="0"/>
                        </a:rPr>
                        <a:t>ÇANAKKALE</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nSpc>
                          <a:spcPct val="107000"/>
                        </a:lnSpc>
                        <a:spcAft>
                          <a:spcPts val="0"/>
                        </a:spcAft>
                      </a:pPr>
                      <a:r>
                        <a:rPr lang="tr-TR" sz="1200">
                          <a:effectLst/>
                          <a:latin typeface="Arial" panose="020B0604020202020204" pitchFamily="34" charset="0"/>
                          <a:cs typeface="Arial" panose="020B0604020202020204" pitchFamily="34" charset="0"/>
                        </a:rPr>
                        <a:t>ÖĞRENCİ SAYISI</a:t>
                      </a:r>
                    </a:p>
                    <a:p>
                      <a:pPr>
                        <a:lnSpc>
                          <a:spcPct val="107000"/>
                        </a:lnSpc>
                        <a:spcAft>
                          <a:spcPts val="0"/>
                        </a:spcAft>
                      </a:pPr>
                      <a:r>
                        <a:rPr lang="tr-TR" sz="1200">
                          <a:effectLst/>
                          <a:latin typeface="Arial" panose="020B0604020202020204" pitchFamily="34" charset="0"/>
                          <a:cs typeface="Arial" panose="020B0604020202020204" pitchFamily="34" charset="0"/>
                        </a:rPr>
                        <a:t> </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nSpc>
                          <a:spcPct val="107000"/>
                        </a:lnSpc>
                        <a:spcAft>
                          <a:spcPts val="0"/>
                        </a:spcAft>
                      </a:pPr>
                      <a:r>
                        <a:rPr lang="tr-TR" sz="1200" dirty="0">
                          <a:effectLst/>
                          <a:latin typeface="Arial" panose="020B0604020202020204" pitchFamily="34" charset="0"/>
                          <a:cs typeface="Arial" panose="020B0604020202020204" pitchFamily="34" charset="0"/>
                        </a:rPr>
                        <a:t>DERSLİK SAYISI</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nSpc>
                          <a:spcPct val="107000"/>
                        </a:lnSpc>
                        <a:spcAft>
                          <a:spcPts val="0"/>
                        </a:spcAft>
                      </a:pPr>
                      <a:r>
                        <a:rPr lang="tr-TR" sz="1200">
                          <a:effectLst/>
                          <a:latin typeface="Arial" panose="020B0604020202020204" pitchFamily="34" charset="0"/>
                          <a:cs typeface="Arial" panose="020B0604020202020204" pitchFamily="34" charset="0"/>
                        </a:rPr>
                        <a:t>ÖĞRETMEN SAYISI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nSpc>
                          <a:spcPct val="107000"/>
                        </a:lnSpc>
                        <a:spcAft>
                          <a:spcPts val="0"/>
                        </a:spcAft>
                      </a:pPr>
                      <a:r>
                        <a:rPr lang="tr-TR" sz="1200">
                          <a:effectLst/>
                          <a:latin typeface="Arial" panose="020B0604020202020204" pitchFamily="34" charset="0"/>
                          <a:cs typeface="Arial" panose="020B0604020202020204" pitchFamily="34" charset="0"/>
                        </a:rPr>
                        <a:t>OKUL BAŞINA ÖĞRENCİ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nSpc>
                          <a:spcPct val="107000"/>
                        </a:lnSpc>
                        <a:spcAft>
                          <a:spcPts val="0"/>
                        </a:spcAft>
                      </a:pPr>
                      <a:r>
                        <a:rPr lang="tr-TR" sz="1200" dirty="0">
                          <a:effectLst/>
                          <a:latin typeface="Arial" panose="020B0604020202020204" pitchFamily="34" charset="0"/>
                          <a:cs typeface="Arial" panose="020B0604020202020204" pitchFamily="34" charset="0"/>
                        </a:rPr>
                        <a:t>DERSLİK BAŞINA ÖĞRENCİ</a:t>
                      </a:r>
                      <a:endParaRPr lang="tr-TR" sz="1200" dirty="0">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nSpc>
                          <a:spcPct val="107000"/>
                        </a:lnSpc>
                        <a:spcAft>
                          <a:spcPts val="0"/>
                        </a:spcAft>
                      </a:pPr>
                      <a:r>
                        <a:rPr lang="tr-TR" sz="1200">
                          <a:effectLst/>
                          <a:latin typeface="Arial" panose="020B0604020202020204" pitchFamily="34" charset="0"/>
                          <a:cs typeface="Arial" panose="020B0604020202020204" pitchFamily="34" charset="0"/>
                        </a:rPr>
                        <a:t>ÖĞRETMEN BAŞINA ÖĞR. SAYISI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r>
              <a:tr h="586631">
                <a:tc>
                  <a:txBody>
                    <a:bodyPr/>
                    <a:lstStyle/>
                    <a:p>
                      <a:pPr>
                        <a:lnSpc>
                          <a:spcPct val="107000"/>
                        </a:lnSpc>
                        <a:spcAft>
                          <a:spcPts val="0"/>
                        </a:spcAft>
                      </a:pPr>
                      <a:r>
                        <a:rPr lang="tr-TR" sz="1200">
                          <a:effectLst/>
                          <a:latin typeface="Arial" panose="020B0604020202020204" pitchFamily="34" charset="0"/>
                          <a:cs typeface="Arial" panose="020B0604020202020204" pitchFamily="34" charset="0"/>
                        </a:rPr>
                        <a:t>ANADOLU LİSESİ</a:t>
                      </a:r>
                    </a:p>
                    <a:p>
                      <a:pPr>
                        <a:lnSpc>
                          <a:spcPct val="107000"/>
                        </a:lnSpc>
                        <a:spcAft>
                          <a:spcPts val="0"/>
                        </a:spcAft>
                      </a:pPr>
                      <a:r>
                        <a:rPr lang="tr-TR" sz="1200">
                          <a:effectLst/>
                          <a:latin typeface="Arial" panose="020B0604020202020204" pitchFamily="34" charset="0"/>
                          <a:cs typeface="Arial" panose="020B0604020202020204" pitchFamily="34" charset="0"/>
                        </a:rPr>
                        <a:t> </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507</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22</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39</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254</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23</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13</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r>
              <a:tr h="586631">
                <a:tc>
                  <a:txBody>
                    <a:bodyPr/>
                    <a:lstStyle/>
                    <a:p>
                      <a:pPr>
                        <a:lnSpc>
                          <a:spcPct val="107000"/>
                        </a:lnSpc>
                        <a:spcAft>
                          <a:spcPts val="0"/>
                        </a:spcAft>
                      </a:pPr>
                      <a:r>
                        <a:rPr lang="tr-TR" sz="1200">
                          <a:effectLst/>
                          <a:latin typeface="Arial" panose="020B0604020202020204" pitchFamily="34" charset="0"/>
                          <a:cs typeface="Arial" panose="020B0604020202020204" pitchFamily="34" charset="0"/>
                        </a:rPr>
                        <a:t>MESLEKİ VE TEKNİK ANADOLU LİSESİ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240</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21</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37</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240</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gn="ctr">
                        <a:lnSpc>
                          <a:spcPct val="107000"/>
                        </a:lnSpc>
                        <a:spcAft>
                          <a:spcPts val="0"/>
                        </a:spcAft>
                      </a:pPr>
                      <a:r>
                        <a:rPr lang="tr-TR" sz="1200" b="1" dirty="0">
                          <a:effectLst/>
                          <a:latin typeface="Arial" panose="020B0604020202020204" pitchFamily="34" charset="0"/>
                          <a:cs typeface="Arial" panose="020B0604020202020204" pitchFamily="34" charset="0"/>
                        </a:rPr>
                        <a:t>11</a:t>
                      </a:r>
                      <a:endParaRPr lang="tr-TR" sz="1200" b="1" dirty="0">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6</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r>
              <a:tr h="586631">
                <a:tc>
                  <a:txBody>
                    <a:bodyPr/>
                    <a:lstStyle/>
                    <a:p>
                      <a:pPr>
                        <a:lnSpc>
                          <a:spcPct val="107000"/>
                        </a:lnSpc>
                        <a:spcAft>
                          <a:spcPts val="0"/>
                        </a:spcAft>
                      </a:pPr>
                      <a:r>
                        <a:rPr lang="tr-TR" sz="1200">
                          <a:effectLst/>
                          <a:latin typeface="Arial" panose="020B0604020202020204" pitchFamily="34" charset="0"/>
                          <a:cs typeface="Arial" panose="020B0604020202020204" pitchFamily="34" charset="0"/>
                        </a:rPr>
                        <a:t>ANADOLU İMAM HATİP LİSESİ</a:t>
                      </a:r>
                      <a:endParaRPr lang="tr-TR" sz="1200">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174</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10</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13</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174</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gn="ctr">
                        <a:lnSpc>
                          <a:spcPct val="107000"/>
                        </a:lnSpc>
                        <a:spcAft>
                          <a:spcPts val="0"/>
                        </a:spcAft>
                      </a:pPr>
                      <a:r>
                        <a:rPr lang="tr-TR" sz="1200" b="1">
                          <a:effectLst/>
                          <a:latin typeface="Arial" panose="020B0604020202020204" pitchFamily="34" charset="0"/>
                          <a:cs typeface="Arial" panose="020B0604020202020204" pitchFamily="34" charset="0"/>
                        </a:rPr>
                        <a:t>17</a:t>
                      </a:r>
                      <a:endParaRPr lang="tr-TR" sz="1200" b="1">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c>
                  <a:txBody>
                    <a:bodyPr/>
                    <a:lstStyle/>
                    <a:p>
                      <a:pPr algn="ctr">
                        <a:lnSpc>
                          <a:spcPct val="107000"/>
                        </a:lnSpc>
                        <a:spcAft>
                          <a:spcPts val="0"/>
                        </a:spcAft>
                      </a:pPr>
                      <a:r>
                        <a:rPr lang="tr-TR" sz="1200" b="1" dirty="0">
                          <a:effectLst/>
                          <a:latin typeface="Arial" panose="020B0604020202020204" pitchFamily="34" charset="0"/>
                          <a:cs typeface="Arial" panose="020B0604020202020204" pitchFamily="34" charset="0"/>
                        </a:rPr>
                        <a:t>9</a:t>
                      </a:r>
                      <a:endParaRPr lang="tr-TR" sz="1200" b="1" dirty="0">
                        <a:effectLst/>
                        <a:latin typeface="Arial" panose="020B0604020202020204" pitchFamily="34" charset="0"/>
                        <a:ea typeface="Calibri" panose="020F0502020204030204" pitchFamily="34" charset="0"/>
                        <a:cs typeface="Arial" panose="020B0604020202020204" pitchFamily="34" charset="0"/>
                      </a:endParaRPr>
                    </a:p>
                  </a:txBody>
                  <a:tcPr marL="53201" marR="53201" marT="0" marB="0"/>
                </a:tc>
              </a:tr>
            </a:tbl>
          </a:graphicData>
        </a:graphic>
      </p:graphicFrame>
      <p:pic>
        <p:nvPicPr>
          <p:cNvPr id="7" name="Resim 6"/>
          <p:cNvPicPr>
            <a:picLocks noChangeAspect="1"/>
          </p:cNvPicPr>
          <p:nvPr/>
        </p:nvPicPr>
        <p:blipFill>
          <a:blip r:embed="rId2"/>
          <a:stretch>
            <a:fillRect/>
          </a:stretch>
        </p:blipFill>
        <p:spPr>
          <a:xfrm>
            <a:off x="463093" y="419118"/>
            <a:ext cx="4234034" cy="3430987"/>
          </a:xfrm>
          <a:prstGeom prst="rect">
            <a:avLst/>
          </a:prstGeom>
        </p:spPr>
      </p:pic>
      <p:sp>
        <p:nvSpPr>
          <p:cNvPr id="9" name="Dikdörtgen 8"/>
          <p:cNvSpPr/>
          <p:nvPr/>
        </p:nvSpPr>
        <p:spPr>
          <a:xfrm>
            <a:off x="5040428" y="611865"/>
            <a:ext cx="6712017" cy="2964786"/>
          </a:xfrm>
          <a:prstGeom prst="rect">
            <a:avLst/>
          </a:prstGeom>
        </p:spPr>
        <p:txBody>
          <a:bodyPr wrap="square">
            <a:spAutoFit/>
          </a:bodyPr>
          <a:lstStyle/>
          <a:p>
            <a:pPr algn="just">
              <a:lnSpc>
                <a:spcPct val="107000"/>
              </a:lnSpc>
              <a:spcAft>
                <a:spcPts val="800"/>
              </a:spcAft>
            </a:pPr>
            <a:r>
              <a:rPr lang="tr-TR" dirty="0">
                <a:latin typeface="Arial" panose="020B0604020202020204" pitchFamily="34" charset="0"/>
                <a:ea typeface="Calibri" panose="020F0502020204030204" pitchFamily="34" charset="0"/>
                <a:cs typeface="Arial" panose="020B0604020202020204" pitchFamily="34" charset="0"/>
              </a:rPr>
              <a:t>Bu iki ilçede bulunan okullar birleştiğinde toplam dokuz okul oluyor. 4 </a:t>
            </a:r>
            <a:r>
              <a:rPr lang="tr-TR" dirty="0" smtClean="0">
                <a:latin typeface="Arial" panose="020B0604020202020204" pitchFamily="34" charset="0"/>
                <a:ea typeface="Calibri" panose="020F0502020204030204" pitchFamily="34" charset="0"/>
                <a:cs typeface="Arial" panose="020B0604020202020204" pitchFamily="34" charset="0"/>
              </a:rPr>
              <a:t>Anadolu </a:t>
            </a:r>
            <a:r>
              <a:rPr lang="tr-TR" dirty="0">
                <a:latin typeface="Arial" panose="020B0604020202020204" pitchFamily="34" charset="0"/>
                <a:ea typeface="Calibri" panose="020F0502020204030204" pitchFamily="34" charset="0"/>
                <a:cs typeface="Arial" panose="020B0604020202020204" pitchFamily="34" charset="0"/>
              </a:rPr>
              <a:t>Lisesi, 3 </a:t>
            </a:r>
            <a:r>
              <a:rPr lang="tr-TR" dirty="0" smtClean="0">
                <a:latin typeface="Arial" panose="020B0604020202020204" pitchFamily="34" charset="0"/>
                <a:ea typeface="Calibri" panose="020F0502020204030204" pitchFamily="34" charset="0"/>
                <a:cs typeface="Arial" panose="020B0604020202020204" pitchFamily="34" charset="0"/>
              </a:rPr>
              <a:t>Mesleki </a:t>
            </a:r>
            <a:r>
              <a:rPr lang="tr-TR" dirty="0">
                <a:latin typeface="Arial" panose="020B0604020202020204" pitchFamily="34" charset="0"/>
                <a:ea typeface="Calibri" panose="020F0502020204030204" pitchFamily="34" charset="0"/>
                <a:cs typeface="Arial" panose="020B0604020202020204" pitchFamily="34" charset="0"/>
              </a:rPr>
              <a:t>ve </a:t>
            </a:r>
            <a:r>
              <a:rPr lang="tr-TR" dirty="0" smtClean="0">
                <a:latin typeface="Arial" panose="020B0604020202020204" pitchFamily="34" charset="0"/>
                <a:ea typeface="Calibri" panose="020F0502020204030204" pitchFamily="34" charset="0"/>
                <a:cs typeface="Arial" panose="020B0604020202020204" pitchFamily="34" charset="0"/>
              </a:rPr>
              <a:t>Teknik </a:t>
            </a:r>
            <a:r>
              <a:rPr lang="tr-TR" dirty="0">
                <a:latin typeface="Arial" panose="020B0604020202020204" pitchFamily="34" charset="0"/>
                <a:ea typeface="Calibri" panose="020F0502020204030204" pitchFamily="34" charset="0"/>
                <a:cs typeface="Arial" panose="020B0604020202020204" pitchFamily="34" charset="0"/>
              </a:rPr>
              <a:t>Anadolu lisesi, 2 Anadolu </a:t>
            </a:r>
            <a:r>
              <a:rPr lang="tr-TR" dirty="0" smtClean="0">
                <a:latin typeface="Arial" panose="020B0604020202020204" pitchFamily="34" charset="0"/>
                <a:ea typeface="Calibri" panose="020F0502020204030204" pitchFamily="34" charset="0"/>
                <a:cs typeface="Arial" panose="020B0604020202020204" pitchFamily="34" charset="0"/>
              </a:rPr>
              <a:t>İmam Hatip Lisesi. </a:t>
            </a:r>
          </a:p>
          <a:p>
            <a:pPr algn="just">
              <a:lnSpc>
                <a:spcPct val="107000"/>
              </a:lnSpc>
              <a:spcAft>
                <a:spcPts val="800"/>
              </a:spcAft>
            </a:pPr>
            <a:r>
              <a:rPr lang="tr-TR" dirty="0" smtClean="0">
                <a:latin typeface="Arial" panose="020B0604020202020204" pitchFamily="34" charset="0"/>
                <a:ea typeface="Calibri" panose="020F0502020204030204" pitchFamily="34" charset="0"/>
                <a:cs typeface="Arial" panose="020B0604020202020204" pitchFamily="34" charset="0"/>
              </a:rPr>
              <a:t>Dolayısıyla MEB </a:t>
            </a:r>
            <a:r>
              <a:rPr lang="tr-TR" dirty="0">
                <a:latin typeface="Arial" panose="020B0604020202020204" pitchFamily="34" charset="0"/>
                <a:ea typeface="Calibri" panose="020F0502020204030204" pitchFamily="34" charset="0"/>
                <a:cs typeface="Arial" panose="020B0604020202020204" pitchFamily="34" charset="0"/>
              </a:rPr>
              <a:t>yetkililerinin açıklamasına göre bir Anadolu Lisesi </a:t>
            </a:r>
            <a:r>
              <a:rPr lang="tr-TR" dirty="0" smtClean="0">
                <a:latin typeface="Arial" panose="020B0604020202020204" pitchFamily="34" charset="0"/>
                <a:ea typeface="Calibri" panose="020F0502020204030204" pitchFamily="34" charset="0"/>
                <a:cs typeface="Arial" panose="020B0604020202020204" pitchFamily="34" charset="0"/>
              </a:rPr>
              <a:t>mecburen Anadolu İmam Hatip Lisesine dönüştürülecek!</a:t>
            </a:r>
            <a:endParaRPr lang="tr-TR"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tr-TR" dirty="0" smtClean="0">
                <a:latin typeface="Arial" panose="020B0604020202020204" pitchFamily="34" charset="0"/>
                <a:ea typeface="Calibri" panose="020F0502020204030204" pitchFamily="34" charset="0"/>
                <a:cs typeface="Arial" panose="020B0604020202020204" pitchFamily="34" charset="0"/>
              </a:rPr>
              <a:t>Halbuki tablo</a:t>
            </a:r>
            <a:r>
              <a:rPr lang="tr-TR" dirty="0">
                <a:latin typeface="Arial" panose="020B0604020202020204" pitchFamily="34" charset="0"/>
                <a:ea typeface="Calibri" panose="020F0502020204030204" pitchFamily="34" charset="0"/>
                <a:cs typeface="Arial" panose="020B0604020202020204" pitchFamily="34" charset="0"/>
              </a:rPr>
              <a:t>, öğrencilerin yönelimlerini açıkça ortaya koymaktadır. Öğrenciler akademik eğitim almak istemekte ve o alana yönelmektedir. MEB okullaşma politikasını buna göre oluşturmak </a:t>
            </a:r>
            <a:r>
              <a:rPr lang="tr-TR" dirty="0" smtClean="0">
                <a:latin typeface="Arial" panose="020B0604020202020204" pitchFamily="34" charset="0"/>
                <a:ea typeface="Calibri" panose="020F0502020204030204" pitchFamily="34" charset="0"/>
                <a:cs typeface="Arial" panose="020B0604020202020204" pitchFamily="34" charset="0"/>
              </a:rPr>
              <a:t>zorundadır!</a:t>
            </a:r>
            <a:endParaRPr lang="tr-TR"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54122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5760" y="702643"/>
            <a:ext cx="11588817" cy="1241660"/>
          </a:xfrm>
        </p:spPr>
        <p:txBody>
          <a:bodyPr>
            <a:normAutofit fontScale="90000"/>
          </a:bodyPr>
          <a:lstStyle/>
          <a:p>
            <a:r>
              <a:rPr lang="tr-TR" b="1" u="sng" dirty="0" smtClean="0"/>
              <a:t>MEB’in «resmi» gerekçeleri gerçeği ifade etmiyor!</a:t>
            </a:r>
            <a:br>
              <a:rPr lang="tr-TR" b="1" u="sng" dirty="0" smtClean="0"/>
            </a:br>
            <a:r>
              <a:rPr lang="tr-TR" dirty="0"/>
              <a:t/>
            </a:r>
            <a:br>
              <a:rPr lang="tr-TR" dirty="0"/>
            </a:br>
            <a:r>
              <a:rPr lang="tr-TR" sz="3600" dirty="0" smtClean="0"/>
              <a:t>Öğrenciler İstemedikleri Okullara Komisyonlar Tarafından Gönderilecek!</a:t>
            </a:r>
            <a:endParaRPr lang="tr-TR" sz="3600" dirty="0"/>
          </a:p>
        </p:txBody>
      </p:sp>
      <p:sp>
        <p:nvSpPr>
          <p:cNvPr id="3" name="İçerik Yer Tutucusu 2"/>
          <p:cNvSpPr>
            <a:spLocks noGrp="1"/>
          </p:cNvSpPr>
          <p:nvPr>
            <p:ph sz="half" idx="1"/>
          </p:nvPr>
        </p:nvSpPr>
        <p:spPr>
          <a:xfrm>
            <a:off x="548641" y="2454442"/>
            <a:ext cx="11194180" cy="4042611"/>
          </a:xfrm>
        </p:spPr>
        <p:txBody>
          <a:bodyPr>
            <a:normAutofit fontScale="70000" lnSpcReduction="20000"/>
          </a:bodyPr>
          <a:lstStyle/>
          <a:p>
            <a:pPr marL="45720" indent="0">
              <a:buNone/>
            </a:pPr>
            <a:endParaRPr lang="tr-TR" b="1" dirty="0" smtClean="0"/>
          </a:p>
          <a:p>
            <a:pPr marL="45720" indent="0">
              <a:buNone/>
            </a:pPr>
            <a:r>
              <a:rPr lang="tr-TR" sz="2300" b="1" dirty="0" smtClean="0">
                <a:latin typeface="Arial" panose="020B0604020202020204" pitchFamily="34" charset="0"/>
                <a:cs typeface="Arial" panose="020B0604020202020204" pitchFamily="34" charset="0"/>
              </a:rPr>
              <a:t>ORTA </a:t>
            </a:r>
            <a:r>
              <a:rPr lang="tr-TR" sz="2300" b="1" dirty="0">
                <a:latin typeface="Arial" panose="020B0604020202020204" pitchFamily="34" charset="0"/>
                <a:cs typeface="Arial" panose="020B0604020202020204" pitchFamily="34" charset="0"/>
              </a:rPr>
              <a:t>ÖĞRETİM KURUMLARI YÖNETMELİĞİNDEN BAZI </a:t>
            </a:r>
            <a:r>
              <a:rPr lang="tr-TR" sz="2300" b="1" dirty="0" smtClean="0">
                <a:latin typeface="Arial" panose="020B0604020202020204" pitchFamily="34" charset="0"/>
                <a:cs typeface="Arial" panose="020B0604020202020204" pitchFamily="34" charset="0"/>
              </a:rPr>
              <a:t>MADDELER</a:t>
            </a:r>
          </a:p>
          <a:p>
            <a:pPr marL="45720" indent="0">
              <a:buNone/>
            </a:pPr>
            <a:endParaRPr lang="tr-TR" sz="2300" dirty="0">
              <a:latin typeface="Arial" panose="020B0604020202020204" pitchFamily="34" charset="0"/>
              <a:cs typeface="Arial" panose="020B0604020202020204" pitchFamily="34" charset="0"/>
            </a:endParaRPr>
          </a:p>
          <a:p>
            <a:r>
              <a:rPr lang="tr-TR" sz="2300" b="1" i="1" dirty="0">
                <a:latin typeface="Arial" panose="020B0604020202020204" pitchFamily="34" charset="0"/>
                <a:cs typeface="Arial" panose="020B0604020202020204" pitchFamily="34" charset="0"/>
              </a:rPr>
              <a:t>Madde 4 </a:t>
            </a:r>
            <a:r>
              <a:rPr lang="tr-TR" sz="2300" b="1" i="1" dirty="0" err="1">
                <a:latin typeface="Arial" panose="020B0604020202020204" pitchFamily="34" charset="0"/>
                <a:cs typeface="Arial" panose="020B0604020202020204" pitchFamily="34" charset="0"/>
              </a:rPr>
              <a:t>jj</a:t>
            </a:r>
            <a:r>
              <a:rPr lang="tr-TR" sz="2300" b="1" i="1" dirty="0">
                <a:latin typeface="Arial" panose="020B0604020202020204" pitchFamily="34" charset="0"/>
                <a:cs typeface="Arial" panose="020B0604020202020204" pitchFamily="34" charset="0"/>
              </a:rPr>
              <a:t>)</a:t>
            </a:r>
            <a:r>
              <a:rPr lang="tr-TR" sz="2300" i="1" dirty="0">
                <a:latin typeface="Arial" panose="020B0604020202020204" pitchFamily="34" charset="0"/>
                <a:cs typeface="Arial" panose="020B0604020202020204" pitchFamily="34" charset="0"/>
              </a:rPr>
              <a:t> Ortaöğretim kayıt alanı: Eğitimde süreklilik ve coğrafi bütünlük esasına dayalı olarak öğrenci sayısı, okul türü, kontenjan ve donanımları göz önünde bulundurularak il/ilçe millî eğitim müdürlüğünce </a:t>
            </a:r>
            <a:r>
              <a:rPr lang="tr-TR" sz="2300" b="1" i="1" dirty="0">
                <a:solidFill>
                  <a:srgbClr val="00B050"/>
                </a:solidFill>
                <a:latin typeface="Arial" panose="020B0604020202020204" pitchFamily="34" charset="0"/>
                <a:cs typeface="Arial" panose="020B0604020202020204" pitchFamily="34" charset="0"/>
              </a:rPr>
              <a:t>ortaokul ve liselerin birbirleri ile eşleştirildiği </a:t>
            </a:r>
            <a:r>
              <a:rPr lang="tr-TR" sz="2300" i="1" dirty="0">
                <a:latin typeface="Arial" panose="020B0604020202020204" pitchFamily="34" charset="0"/>
                <a:cs typeface="Arial" panose="020B0604020202020204" pitchFamily="34" charset="0"/>
              </a:rPr>
              <a:t>ve tercihe bağlı olarak kayıt yapılabilecek farklı ortaöğretim kurumlarından oluşturulan alanı,</a:t>
            </a:r>
            <a:endParaRPr lang="tr-TR" sz="2300" dirty="0">
              <a:latin typeface="Arial" panose="020B0604020202020204" pitchFamily="34" charset="0"/>
              <a:cs typeface="Arial" panose="020B0604020202020204" pitchFamily="34" charset="0"/>
            </a:endParaRPr>
          </a:p>
          <a:p>
            <a:r>
              <a:rPr lang="tr-TR" sz="2300" b="1" i="1" dirty="0">
                <a:latin typeface="Arial" panose="020B0604020202020204" pitchFamily="34" charset="0"/>
                <a:cs typeface="Arial" panose="020B0604020202020204" pitchFamily="34" charset="0"/>
              </a:rPr>
              <a:t>Madde 23 a)</a:t>
            </a:r>
            <a:r>
              <a:rPr lang="tr-TR" sz="2300" i="1" dirty="0">
                <a:latin typeface="Arial" panose="020B0604020202020204" pitchFamily="34" charset="0"/>
                <a:cs typeface="Arial" panose="020B0604020202020204" pitchFamily="34" charset="0"/>
              </a:rPr>
              <a:t> Komisyon; nakil ve yerleştirmeleri, ortaöğretim kayıt alanı içinde </a:t>
            </a:r>
            <a:r>
              <a:rPr lang="tr-TR" sz="2300" b="1" i="1" dirty="0">
                <a:solidFill>
                  <a:srgbClr val="7030A0"/>
                </a:solidFill>
                <a:latin typeface="Arial" panose="020B0604020202020204" pitchFamily="34" charset="0"/>
                <a:cs typeface="Arial" panose="020B0604020202020204" pitchFamily="34" charset="0"/>
              </a:rPr>
              <a:t>tercihe bağlı</a:t>
            </a:r>
            <a:r>
              <a:rPr lang="tr-TR" sz="2300" i="1" dirty="0">
                <a:solidFill>
                  <a:srgbClr val="7030A0"/>
                </a:solidFill>
                <a:latin typeface="Arial" panose="020B0604020202020204" pitchFamily="34" charset="0"/>
                <a:cs typeface="Arial" panose="020B0604020202020204" pitchFamily="34" charset="0"/>
              </a:rPr>
              <a:t> </a:t>
            </a:r>
            <a:r>
              <a:rPr lang="tr-TR" sz="2300" i="1" dirty="0">
                <a:latin typeface="Arial" panose="020B0604020202020204" pitchFamily="34" charset="0"/>
                <a:cs typeface="Arial" panose="020B0604020202020204" pitchFamily="34" charset="0"/>
              </a:rPr>
              <a:t>olarak öğrenci alan okullara </a:t>
            </a:r>
            <a:endParaRPr lang="tr-TR" sz="2300" dirty="0">
              <a:latin typeface="Arial" panose="020B0604020202020204" pitchFamily="34" charset="0"/>
              <a:cs typeface="Arial" panose="020B0604020202020204" pitchFamily="34" charset="0"/>
            </a:endParaRPr>
          </a:p>
          <a:p>
            <a:r>
              <a:rPr lang="tr-TR" sz="2300" b="1" i="1" dirty="0">
                <a:latin typeface="Arial" panose="020B0604020202020204" pitchFamily="34" charset="0"/>
                <a:cs typeface="Arial" panose="020B0604020202020204" pitchFamily="34" charset="0"/>
              </a:rPr>
              <a:t>Madde 20. 3-b)</a:t>
            </a:r>
            <a:r>
              <a:rPr lang="tr-TR" sz="2300" i="1" dirty="0">
                <a:latin typeface="Arial" panose="020B0604020202020204" pitchFamily="34" charset="0"/>
                <a:cs typeface="Arial" panose="020B0604020202020204" pitchFamily="34" charset="0"/>
              </a:rPr>
              <a:t> Ortaöğretim kayıt alanı içindeki okulların açık kontenjanlarına, tercihe bağlı olarak,</a:t>
            </a:r>
            <a:endParaRPr lang="tr-TR" sz="2300" dirty="0">
              <a:latin typeface="Arial" panose="020B0604020202020204" pitchFamily="34" charset="0"/>
              <a:cs typeface="Arial" panose="020B0604020202020204" pitchFamily="34" charset="0"/>
            </a:endParaRPr>
          </a:p>
          <a:p>
            <a:r>
              <a:rPr lang="tr-TR" sz="2300" b="1" i="1" dirty="0">
                <a:solidFill>
                  <a:srgbClr val="0070C0"/>
                </a:solidFill>
                <a:latin typeface="Arial" panose="020B0604020202020204" pitchFamily="34" charset="0"/>
                <a:cs typeface="Arial" panose="020B0604020202020204" pitchFamily="34" charset="0"/>
              </a:rPr>
              <a:t>dengeli </a:t>
            </a:r>
            <a:r>
              <a:rPr lang="tr-TR" sz="2300" i="1" dirty="0">
                <a:latin typeface="Arial" panose="020B0604020202020204" pitchFamily="34" charset="0"/>
                <a:cs typeface="Arial" panose="020B0604020202020204" pitchFamily="34" charset="0"/>
              </a:rPr>
              <a:t>bir şekilde yapar. Ancak, Millî Eğitim Bakanlığı Ortaöğretime Geçiş Yönergesi ve/veya Kılavuzu hükümleri çerçevesinde ortaöğretim kayıt alanı içindeki okullara yerleşemeyen öğrencileri, aynı merkez ilçe/ilçedeki diğer ortaöğretim kayıt alanlarındaki boş kontenjanı bulunan okullara tercihe ve </a:t>
            </a:r>
            <a:r>
              <a:rPr lang="tr-TR" sz="2300" b="1" i="1" dirty="0">
                <a:solidFill>
                  <a:srgbClr val="FF0000"/>
                </a:solidFill>
                <a:latin typeface="Arial" panose="020B0604020202020204" pitchFamily="34" charset="0"/>
                <a:cs typeface="Arial" panose="020B0604020202020204" pitchFamily="34" charset="0"/>
              </a:rPr>
              <a:t>OBP üstünlüğüne </a:t>
            </a:r>
            <a:r>
              <a:rPr lang="tr-TR" sz="2300" i="1" dirty="0">
                <a:latin typeface="Arial" panose="020B0604020202020204" pitchFamily="34" charset="0"/>
                <a:cs typeface="Arial" panose="020B0604020202020204" pitchFamily="34" charset="0"/>
              </a:rPr>
              <a:t>bağlı olarak yerleştirir.”</a:t>
            </a:r>
            <a:endParaRPr lang="tr-TR" sz="2300" dirty="0">
              <a:latin typeface="Arial" panose="020B0604020202020204" pitchFamily="34" charset="0"/>
              <a:cs typeface="Arial" panose="020B0604020202020204" pitchFamily="34" charset="0"/>
            </a:endParaRPr>
          </a:p>
          <a:p>
            <a:r>
              <a:rPr lang="tr-TR" sz="2300" b="1" i="1" dirty="0">
                <a:latin typeface="Arial" panose="020B0604020202020204" pitchFamily="34" charset="0"/>
                <a:cs typeface="Arial" panose="020B0604020202020204" pitchFamily="34" charset="0"/>
              </a:rPr>
              <a:t>Madde 38 9-b)</a:t>
            </a:r>
            <a:r>
              <a:rPr lang="tr-TR" sz="2300" i="1" dirty="0">
                <a:latin typeface="Arial" panose="020B0604020202020204" pitchFamily="34" charset="0"/>
                <a:cs typeface="Arial" panose="020B0604020202020204" pitchFamily="34" charset="0"/>
              </a:rPr>
              <a:t> Diğer okullarda başvurunun kontenjandan fazla olması durumunda 9 uncu sınıflarda sırasıyla; OBP, 8 inci, 7 </a:t>
            </a:r>
            <a:r>
              <a:rPr lang="tr-TR" sz="2300" i="1" dirty="0" err="1">
                <a:latin typeface="Arial" panose="020B0604020202020204" pitchFamily="34" charset="0"/>
                <a:cs typeface="Arial" panose="020B0604020202020204" pitchFamily="34" charset="0"/>
              </a:rPr>
              <a:t>nci</a:t>
            </a:r>
            <a:r>
              <a:rPr lang="tr-TR" sz="2300" i="1" dirty="0">
                <a:latin typeface="Arial" panose="020B0604020202020204" pitchFamily="34" charset="0"/>
                <a:cs typeface="Arial" panose="020B0604020202020204" pitchFamily="34" charset="0"/>
              </a:rPr>
              <a:t> ve 6 </a:t>
            </a:r>
            <a:r>
              <a:rPr lang="tr-TR" sz="2300" i="1" dirty="0" err="1">
                <a:latin typeface="Arial" panose="020B0604020202020204" pitchFamily="34" charset="0"/>
                <a:cs typeface="Arial" panose="020B0604020202020204" pitchFamily="34" charset="0"/>
              </a:rPr>
              <a:t>ncı</a:t>
            </a:r>
            <a:r>
              <a:rPr lang="tr-TR" sz="2300" i="1" dirty="0">
                <a:latin typeface="Arial" panose="020B0604020202020204" pitchFamily="34" charset="0"/>
                <a:cs typeface="Arial" panose="020B0604020202020204" pitchFamily="34" charset="0"/>
              </a:rPr>
              <a:t> sınıf yılsonu başarı puanı yüksek olana, eşitliğin bozulmaması hâlinde yaşı küçük olana; 10 uncu, 11 inci ve 12 </a:t>
            </a:r>
            <a:r>
              <a:rPr lang="tr-TR" sz="2300" i="1" dirty="0" err="1">
                <a:latin typeface="Arial" panose="020B0604020202020204" pitchFamily="34" charset="0"/>
                <a:cs typeface="Arial" panose="020B0604020202020204" pitchFamily="34" charset="0"/>
              </a:rPr>
              <a:t>nci</a:t>
            </a:r>
            <a:r>
              <a:rPr lang="tr-TR" sz="2300" i="1" dirty="0">
                <a:latin typeface="Arial" panose="020B0604020202020204" pitchFamily="34" charset="0"/>
                <a:cs typeface="Arial" panose="020B0604020202020204" pitchFamily="34" charset="0"/>
              </a:rPr>
              <a:t> sınıflarda ise sırasıyla bir önceki sınıfın yılsonu başarı puanı yüksek olana, eşitlik yine bozulmaz ise yaşı küçük </a:t>
            </a:r>
            <a:r>
              <a:rPr lang="tr-TR" sz="2300" i="1" dirty="0" smtClean="0">
                <a:latin typeface="Arial" panose="020B0604020202020204" pitchFamily="34" charset="0"/>
                <a:cs typeface="Arial" panose="020B0604020202020204" pitchFamily="34" charset="0"/>
              </a:rPr>
              <a:t>olana öncelik verilir.</a:t>
            </a:r>
            <a:endParaRPr lang="tr-TR"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685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0357" y="368969"/>
            <a:ext cx="3429000" cy="670560"/>
          </a:xfrm>
        </p:spPr>
        <p:txBody>
          <a:bodyPr>
            <a:normAutofit fontScale="90000"/>
          </a:bodyPr>
          <a:lstStyle/>
          <a:p>
            <a:r>
              <a:rPr lang="tr-TR" b="1" i="1" dirty="0" smtClean="0"/>
              <a:t>SORUYORUZ!</a:t>
            </a:r>
            <a:endParaRPr lang="tr-TR" b="1" i="1" dirty="0"/>
          </a:p>
        </p:txBody>
      </p:sp>
      <p:sp>
        <p:nvSpPr>
          <p:cNvPr id="3" name="İçerik Yer Tutucusu 2"/>
          <p:cNvSpPr>
            <a:spLocks noGrp="1"/>
          </p:cNvSpPr>
          <p:nvPr>
            <p:ph sz="half" idx="1"/>
          </p:nvPr>
        </p:nvSpPr>
        <p:spPr>
          <a:xfrm>
            <a:off x="577517" y="1155032"/>
            <a:ext cx="10963174" cy="5245768"/>
          </a:xfrm>
        </p:spPr>
        <p:txBody>
          <a:bodyPr>
            <a:normAutofit/>
          </a:bodyPr>
          <a:lstStyle/>
          <a:p>
            <a:pPr marL="502920" lvl="0" indent="-457200" algn="just">
              <a:buFont typeface="+mj-lt"/>
              <a:buAutoNum type="arabicPeriod"/>
            </a:pPr>
            <a:r>
              <a:rPr lang="tr-TR" dirty="0">
                <a:latin typeface="Arial" panose="020B0604020202020204" pitchFamily="34" charset="0"/>
                <a:cs typeface="Arial" panose="020B0604020202020204" pitchFamily="34" charset="0"/>
              </a:rPr>
              <a:t>Okulların coğrafi bütünlüğü ve öğrencilerin mezun olacakları ortaokullar düşünüldüğünde lise tür ve sayılarının eşitsizliğinden kaynaklı çemberlerin oluşturulması mümkün görünmemektedir. </a:t>
            </a:r>
            <a:r>
              <a:rPr lang="tr-TR" b="1" dirty="0">
                <a:solidFill>
                  <a:srgbClr val="FF0000"/>
                </a:solidFill>
                <a:latin typeface="Arial" panose="020B0604020202020204" pitchFamily="34" charset="0"/>
                <a:cs typeface="Arial" panose="020B0604020202020204" pitchFamily="34" charset="0"/>
              </a:rPr>
              <a:t>MEB, bu çemberleri nasıl planlayacaktır?</a:t>
            </a:r>
          </a:p>
          <a:p>
            <a:pPr marL="502920" lvl="0" indent="-457200" algn="just">
              <a:buFont typeface="+mj-lt"/>
              <a:buAutoNum type="arabicPeriod"/>
            </a:pPr>
            <a:r>
              <a:rPr lang="tr-TR" dirty="0">
                <a:latin typeface="Arial" panose="020B0604020202020204" pitchFamily="34" charset="0"/>
                <a:cs typeface="Arial" panose="020B0604020202020204" pitchFamily="34" charset="0"/>
              </a:rPr>
              <a:t>Okul sayı ve türleri dikkate alındığında, her çemberde üç okul türünden (Anadolu, </a:t>
            </a:r>
            <a:r>
              <a:rPr lang="tr-TR" dirty="0" smtClean="0">
                <a:latin typeface="Arial" panose="020B0604020202020204" pitchFamily="34" charset="0"/>
                <a:cs typeface="Arial" panose="020B0604020202020204" pitchFamily="34" charset="0"/>
              </a:rPr>
              <a:t>Meslek</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ve İmam Hatip </a:t>
            </a:r>
            <a:r>
              <a:rPr lang="tr-TR" dirty="0" err="1" smtClean="0">
                <a:latin typeface="Arial" panose="020B0604020202020204" pitchFamily="34" charset="0"/>
                <a:cs typeface="Arial" panose="020B0604020202020204" pitchFamily="34" charset="0"/>
              </a:rPr>
              <a:t>Lİsesi</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de birer tane bulunacak olması bazı okulların </a:t>
            </a:r>
            <a:r>
              <a:rPr lang="tr-TR" b="1" dirty="0">
                <a:solidFill>
                  <a:schemeClr val="accent2"/>
                </a:solidFill>
                <a:latin typeface="Arial" panose="020B0604020202020204" pitchFamily="34" charset="0"/>
                <a:cs typeface="Arial" panose="020B0604020202020204" pitchFamily="34" charset="0"/>
              </a:rPr>
              <a:t>imam hatip lisesine dönüşmesine neden olacak mıdır?</a:t>
            </a:r>
          </a:p>
          <a:p>
            <a:pPr marL="502920" lvl="0" indent="-457200" algn="just">
              <a:buFont typeface="+mj-lt"/>
              <a:buAutoNum type="arabicPeriod"/>
            </a:pPr>
            <a:r>
              <a:rPr lang="tr-TR" dirty="0">
                <a:latin typeface="Arial" panose="020B0604020202020204" pitchFamily="34" charset="0"/>
                <a:cs typeface="Arial" panose="020B0604020202020204" pitchFamily="34" charset="0"/>
              </a:rPr>
              <a:t>Ortaöğretim kayıt alanı içerisinde kaç okulun olacağı ve bunların türlerinin ne olacağı ile ilgili bir belirleme yapılmamasına rağmen </a:t>
            </a:r>
            <a:r>
              <a:rPr lang="tr-TR" b="1" dirty="0">
                <a:solidFill>
                  <a:srgbClr val="7030A0"/>
                </a:solidFill>
                <a:latin typeface="Arial" panose="020B0604020202020204" pitchFamily="34" charset="0"/>
                <a:cs typeface="Arial" panose="020B0604020202020204" pitchFamily="34" charset="0"/>
              </a:rPr>
              <a:t>MEB yönetiminin üç çember sistemi hangi gerekçe ile ve kimler tarafından üretilmiştir?</a:t>
            </a:r>
          </a:p>
          <a:p>
            <a:pPr marL="502920" lvl="0" indent="-457200" algn="just">
              <a:buFont typeface="+mj-lt"/>
              <a:buAutoNum type="arabicPeriod"/>
            </a:pPr>
            <a:r>
              <a:rPr lang="tr-TR" dirty="0">
                <a:latin typeface="Arial" panose="020B0604020202020204" pitchFamily="34" charset="0"/>
                <a:cs typeface="Arial" panose="020B0604020202020204" pitchFamily="34" charset="0"/>
              </a:rPr>
              <a:t>Bir ilçe içerisinde bulunan bir okul başka bir ilçede bulunan okulla </a:t>
            </a:r>
            <a:r>
              <a:rPr lang="tr-TR" b="1" dirty="0">
                <a:solidFill>
                  <a:srgbClr val="0070C0"/>
                </a:solidFill>
                <a:latin typeface="Arial" panose="020B0604020202020204" pitchFamily="34" charset="0"/>
                <a:cs typeface="Arial" panose="020B0604020202020204" pitchFamily="34" charset="0"/>
              </a:rPr>
              <a:t>aynı çemberde bulunabilir </a:t>
            </a:r>
            <a:r>
              <a:rPr lang="tr-TR" b="1" dirty="0" smtClean="0">
                <a:solidFill>
                  <a:srgbClr val="0070C0"/>
                </a:solidFill>
                <a:latin typeface="Arial" panose="020B0604020202020204" pitchFamily="34" charset="0"/>
                <a:cs typeface="Arial" panose="020B0604020202020204" pitchFamily="34" charset="0"/>
              </a:rPr>
              <a:t>mi?</a:t>
            </a:r>
          </a:p>
          <a:p>
            <a:pPr marL="502920" lvl="0" indent="-457200" algn="just">
              <a:buFont typeface="+mj-lt"/>
              <a:buAutoNum type="arabicPeriod"/>
            </a:pPr>
            <a:r>
              <a:rPr lang="tr-TR"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Bir </a:t>
            </a:r>
            <a:r>
              <a:rPr lang="tr-TR" sz="2400" dirty="0">
                <a:solidFill>
                  <a:srgbClr val="000000"/>
                </a:solidFill>
                <a:latin typeface="Calibri" panose="020F0502020204030204" pitchFamily="34" charset="0"/>
                <a:ea typeface="Calibri" panose="020F0502020204030204" pitchFamily="34" charset="0"/>
                <a:cs typeface="Calibri" panose="020F0502020204030204" pitchFamily="34" charset="0"/>
              </a:rPr>
              <a:t>ilçede toplam dokuz okul yoksa o ilçe </a:t>
            </a:r>
            <a:r>
              <a:rPr lang="tr-TR" sz="24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başka ilçelerle beraber mi ortaöğretim    kayıt alanı oluşturacak?</a:t>
            </a:r>
            <a:endParaRPr lang="tr-TR" sz="20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endParaRPr lang="tr-TR" dirty="0"/>
          </a:p>
        </p:txBody>
      </p:sp>
    </p:spTree>
    <p:extLst>
      <p:ext uri="{BB962C8B-B14F-4D97-AF65-F5344CB8AC3E}">
        <p14:creationId xmlns:p14="http://schemas.microsoft.com/office/powerpoint/2010/main" val="988937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143000" y="625642"/>
            <a:ext cx="10195560" cy="5455117"/>
          </a:xfrm>
        </p:spPr>
        <p:txBody>
          <a:bodyPr/>
          <a:lstStyle/>
          <a:p>
            <a:pPr marL="45720" lvl="0" indent="0">
              <a:buNone/>
            </a:pPr>
            <a:r>
              <a:rPr lang="tr-TR" dirty="0" smtClean="0">
                <a:latin typeface="Arial" panose="020B0604020202020204" pitchFamily="34" charset="0"/>
                <a:cs typeface="Arial" panose="020B0604020202020204" pitchFamily="34" charset="0"/>
              </a:rPr>
              <a:t>6 ) Öğrencilerin </a:t>
            </a:r>
            <a:r>
              <a:rPr lang="tr-TR" dirty="0">
                <a:latin typeface="Arial" panose="020B0604020202020204" pitchFamily="34" charset="0"/>
                <a:cs typeface="Arial" panose="020B0604020202020204" pitchFamily="34" charset="0"/>
              </a:rPr>
              <a:t>istemedikleri bir okul türüne yerleşmesinin önünü açan </a:t>
            </a:r>
            <a:r>
              <a:rPr lang="tr-TR" b="1" dirty="0">
                <a:solidFill>
                  <a:srgbClr val="FF0000"/>
                </a:solidFill>
                <a:latin typeface="Arial" panose="020B0604020202020204" pitchFamily="34" charset="0"/>
                <a:cs typeface="Arial" panose="020B0604020202020204" pitchFamily="34" charset="0"/>
              </a:rPr>
              <a:t>bu sistemin asıl hedefi nedir</a:t>
            </a:r>
            <a:r>
              <a:rPr lang="tr-TR" b="1" dirty="0" smtClean="0">
                <a:solidFill>
                  <a:srgbClr val="FF0000"/>
                </a:solidFill>
                <a:latin typeface="Arial" panose="020B0604020202020204" pitchFamily="34" charset="0"/>
                <a:cs typeface="Arial" panose="020B0604020202020204" pitchFamily="34" charset="0"/>
              </a:rPr>
              <a:t>?</a:t>
            </a:r>
          </a:p>
          <a:p>
            <a:pPr marL="45720" lvl="0" indent="0">
              <a:buNone/>
            </a:pPr>
            <a:endParaRPr lang="tr-TR" dirty="0">
              <a:latin typeface="Arial" panose="020B0604020202020204" pitchFamily="34" charset="0"/>
              <a:cs typeface="Arial" panose="020B0604020202020204" pitchFamily="34" charset="0"/>
            </a:endParaRPr>
          </a:p>
          <a:p>
            <a:pPr marL="45720" lvl="0" indent="0">
              <a:buNone/>
            </a:pPr>
            <a:r>
              <a:rPr lang="tr-TR" dirty="0" smtClean="0">
                <a:latin typeface="Arial" panose="020B0604020202020204" pitchFamily="34" charset="0"/>
                <a:cs typeface="Arial" panose="020B0604020202020204" pitchFamily="34" charset="0"/>
              </a:rPr>
              <a:t>7) Milli </a:t>
            </a:r>
            <a:r>
              <a:rPr lang="tr-TR" dirty="0">
                <a:latin typeface="Arial" panose="020B0604020202020204" pitchFamily="34" charset="0"/>
                <a:cs typeface="Arial" panose="020B0604020202020204" pitchFamily="34" charset="0"/>
              </a:rPr>
              <a:t>Eğitim Bakanı İsmet Yılmaz yeni sistemi tanıtırken ifade ettiği gerekçeler ve sorunlar:</a:t>
            </a:r>
          </a:p>
          <a:p>
            <a:r>
              <a:rPr lang="tr-TR" dirty="0">
                <a:latin typeface="Arial" panose="020B0604020202020204" pitchFamily="34" charset="0"/>
                <a:cs typeface="Arial" panose="020B0604020202020204" pitchFamily="34" charset="0"/>
              </a:rPr>
              <a:t>Öğrenciler sürekli sınav stresi yaşıyor ve okul dışı kaynaklara yöneliyor,</a:t>
            </a:r>
          </a:p>
          <a:p>
            <a:r>
              <a:rPr lang="tr-TR" dirty="0">
                <a:latin typeface="Arial" panose="020B0604020202020204" pitchFamily="34" charset="0"/>
                <a:cs typeface="Arial" panose="020B0604020202020204" pitchFamily="34" charset="0"/>
              </a:rPr>
              <a:t>Özel okullar öğrencilerin notlarını şişiriyor,</a:t>
            </a:r>
          </a:p>
          <a:p>
            <a:r>
              <a:rPr lang="tr-TR" dirty="0">
                <a:latin typeface="Arial" panose="020B0604020202020204" pitchFamily="34" charset="0"/>
                <a:cs typeface="Arial" panose="020B0604020202020204" pitchFamily="34" charset="0"/>
              </a:rPr>
              <a:t>Öğrenciler servisle okula gitmek zorunda </a:t>
            </a:r>
            <a:r>
              <a:rPr lang="tr-TR" dirty="0" smtClean="0">
                <a:latin typeface="Arial" panose="020B0604020202020204" pitchFamily="34" charset="0"/>
                <a:cs typeface="Arial" panose="020B0604020202020204" pitchFamily="34" charset="0"/>
              </a:rPr>
              <a:t>kalıyor,</a:t>
            </a: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Öğrenciler yaşlarının gereklerini sınava hazırlanmaktan yaşayamıyorlar vb.</a:t>
            </a:r>
          </a:p>
          <a:p>
            <a:pPr marL="45720" indent="0">
              <a:buNone/>
            </a:pPr>
            <a:endParaRPr lang="tr-TR" dirty="0" smtClean="0">
              <a:latin typeface="Arial" panose="020B0604020202020204" pitchFamily="34" charset="0"/>
              <a:cs typeface="Arial" panose="020B0604020202020204" pitchFamily="34" charset="0"/>
            </a:endParaRPr>
          </a:p>
          <a:p>
            <a:pPr marL="45720" indent="0">
              <a:buNone/>
            </a:pPr>
            <a:r>
              <a:rPr lang="tr-TR" b="1" dirty="0" smtClean="0">
                <a:solidFill>
                  <a:srgbClr val="7030A0"/>
                </a:solidFill>
                <a:latin typeface="Arial" panose="020B0604020202020204" pitchFamily="34" charset="0"/>
                <a:cs typeface="Arial" panose="020B0604020202020204" pitchFamily="34" charset="0"/>
              </a:rPr>
              <a:t>Yeni </a:t>
            </a:r>
            <a:r>
              <a:rPr lang="tr-TR" b="1" dirty="0">
                <a:solidFill>
                  <a:srgbClr val="7030A0"/>
                </a:solidFill>
                <a:latin typeface="Arial" panose="020B0604020202020204" pitchFamily="34" charset="0"/>
                <a:cs typeface="Arial" panose="020B0604020202020204" pitchFamily="34" charset="0"/>
              </a:rPr>
              <a:t>sistem bu gerekçelerden herhangi birini ortadan kaldırmış mıdır? </a:t>
            </a:r>
            <a:r>
              <a:rPr lang="tr-TR" dirty="0">
                <a:latin typeface="Arial" panose="020B0604020202020204" pitchFamily="34" charset="0"/>
                <a:cs typeface="Arial" panose="020B0604020202020204" pitchFamily="34" charset="0"/>
              </a:rPr>
              <a:t>Yeni sistem sorunları içinden çıkılmaz bir hale getirmiş midir?</a:t>
            </a:r>
          </a:p>
        </p:txBody>
      </p:sp>
    </p:spTree>
    <p:extLst>
      <p:ext uri="{BB962C8B-B14F-4D97-AF65-F5344CB8AC3E}">
        <p14:creationId xmlns:p14="http://schemas.microsoft.com/office/powerpoint/2010/main" val="1419429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789273" y="433137"/>
            <a:ext cx="11020926" cy="5647622"/>
          </a:xfrm>
        </p:spPr>
        <p:txBody>
          <a:bodyPr>
            <a:normAutofit lnSpcReduction="10000"/>
          </a:bodyPr>
          <a:lstStyle/>
          <a:p>
            <a:pPr marL="45720" lvl="0" indent="0">
              <a:buNone/>
            </a:pPr>
            <a:endParaRPr lang="tr-TR" sz="2000" dirty="0" smtClean="0">
              <a:latin typeface="Arial" panose="020B0604020202020204" pitchFamily="34" charset="0"/>
              <a:cs typeface="Arial" panose="020B0604020202020204" pitchFamily="34" charset="0"/>
            </a:endParaRPr>
          </a:p>
          <a:p>
            <a:pPr marL="45720" lvl="0" indent="0">
              <a:buNone/>
            </a:pPr>
            <a:r>
              <a:rPr lang="tr-TR" sz="2400" dirty="0" smtClean="0">
                <a:latin typeface="Arial" panose="020B0604020202020204" pitchFamily="34" charset="0"/>
                <a:cs typeface="Arial" panose="020B0604020202020204" pitchFamily="34" charset="0"/>
              </a:rPr>
              <a:t>8) Toplam </a:t>
            </a:r>
            <a:r>
              <a:rPr lang="tr-TR" sz="2400" dirty="0">
                <a:latin typeface="Arial" panose="020B0604020202020204" pitchFamily="34" charset="0"/>
                <a:cs typeface="Arial" panose="020B0604020202020204" pitchFamily="34" charset="0"/>
              </a:rPr>
              <a:t>dokuz okulun üçü Anadolu Lisesi, üçü meslek lisesi ve üçü de imam hatip lisesi olacaksa ve öğrenciler bu dokuzdan beş tanesini seçmek zorundaysa bu durumda </a:t>
            </a:r>
            <a:r>
              <a:rPr lang="tr-TR" sz="2400" dirty="0">
                <a:solidFill>
                  <a:srgbClr val="FF0000"/>
                </a:solidFill>
                <a:latin typeface="Arial" panose="020B0604020202020204" pitchFamily="34" charset="0"/>
                <a:cs typeface="Arial" panose="020B0604020202020204" pitchFamily="34" charset="0"/>
              </a:rPr>
              <a:t>istemediği okula öğrenciler zorlanmış olmuyor mu</a:t>
            </a:r>
            <a:r>
              <a:rPr lang="tr-TR" sz="2400" dirty="0" smtClean="0">
                <a:solidFill>
                  <a:srgbClr val="FF0000"/>
                </a:solidFill>
                <a:latin typeface="Arial" panose="020B0604020202020204" pitchFamily="34" charset="0"/>
                <a:cs typeface="Arial" panose="020B0604020202020204" pitchFamily="34" charset="0"/>
              </a:rPr>
              <a:t>?</a:t>
            </a:r>
          </a:p>
          <a:p>
            <a:pPr marL="45720" lvl="0" indent="0">
              <a:buNone/>
            </a:pPr>
            <a:endParaRPr lang="tr-TR" sz="2400" dirty="0">
              <a:latin typeface="Arial" panose="020B0604020202020204" pitchFamily="34" charset="0"/>
              <a:cs typeface="Arial" panose="020B0604020202020204" pitchFamily="34" charset="0"/>
            </a:endParaRPr>
          </a:p>
          <a:p>
            <a:pPr marL="45720" lvl="0" indent="0">
              <a:buNone/>
            </a:pPr>
            <a:r>
              <a:rPr lang="tr-TR" sz="2400" dirty="0" smtClean="0">
                <a:latin typeface="Arial" panose="020B0604020202020204" pitchFamily="34" charset="0"/>
                <a:cs typeface="Arial" panose="020B0604020202020204" pitchFamily="34" charset="0"/>
              </a:rPr>
              <a:t>9) Eğer </a:t>
            </a:r>
            <a:r>
              <a:rPr lang="tr-TR" sz="2400" dirty="0">
                <a:latin typeface="Arial" panose="020B0604020202020204" pitchFamily="34" charset="0"/>
                <a:cs typeface="Arial" panose="020B0604020202020204" pitchFamily="34" charset="0"/>
              </a:rPr>
              <a:t>MEB, bu konuda gerçekten samimi ise </a:t>
            </a:r>
            <a:r>
              <a:rPr lang="tr-TR" sz="2400" dirty="0">
                <a:solidFill>
                  <a:srgbClr val="7030A0"/>
                </a:solidFill>
                <a:latin typeface="Arial" panose="020B0604020202020204" pitchFamily="34" charset="0"/>
                <a:cs typeface="Arial" panose="020B0604020202020204" pitchFamily="34" charset="0"/>
              </a:rPr>
              <a:t>5 tercih zorunluluğunu kaldırmayı düşünüyor mu?</a:t>
            </a:r>
          </a:p>
          <a:p>
            <a:pPr marL="45720" indent="0">
              <a:buNone/>
            </a:pPr>
            <a:endParaRPr lang="tr-TR" sz="2400" dirty="0" smtClean="0">
              <a:latin typeface="Arial" panose="020B0604020202020204" pitchFamily="34" charset="0"/>
              <a:cs typeface="Arial" panose="020B0604020202020204" pitchFamily="34" charset="0"/>
            </a:endParaRPr>
          </a:p>
          <a:p>
            <a:pPr marL="45720" indent="0">
              <a:buNone/>
            </a:pPr>
            <a:endParaRPr lang="tr-TR" sz="2400" dirty="0">
              <a:latin typeface="Arial" panose="020B0604020202020204" pitchFamily="34" charset="0"/>
              <a:cs typeface="Arial" panose="020B0604020202020204" pitchFamily="34" charset="0"/>
            </a:endParaRPr>
          </a:p>
          <a:p>
            <a:pPr marL="45720" indent="0">
              <a:buNone/>
            </a:pPr>
            <a:r>
              <a:rPr lang="tr-TR" sz="2400" dirty="0" smtClean="0">
                <a:latin typeface="Arial" panose="020B0604020202020204" pitchFamily="34" charset="0"/>
                <a:cs typeface="Arial" panose="020B0604020202020204" pitchFamily="34" charset="0"/>
              </a:rPr>
              <a:t>Her </a:t>
            </a:r>
            <a:r>
              <a:rPr lang="tr-TR" sz="2400" dirty="0">
                <a:latin typeface="Arial" panose="020B0604020202020204" pitchFamily="34" charset="0"/>
                <a:cs typeface="Arial" panose="020B0604020202020204" pitchFamily="34" charset="0"/>
              </a:rPr>
              <a:t>öğrencinin istediği okul türünde ve istediği okulda eğitim alması temel bir insan hakkı iken bugün yaşananlar </a:t>
            </a:r>
            <a:r>
              <a:rPr lang="tr-TR" sz="2400" b="1" dirty="0">
                <a:solidFill>
                  <a:srgbClr val="FF0000"/>
                </a:solidFill>
                <a:latin typeface="Arial" panose="020B0604020202020204" pitchFamily="34" charset="0"/>
                <a:cs typeface="Arial" panose="020B0604020202020204" pitchFamily="34" charset="0"/>
              </a:rPr>
              <a:t>gençlerin geleceklerinin ve hayallerinin ellerinden alınmasından başka bir anlam taşımamaktadır. </a:t>
            </a:r>
            <a:r>
              <a:rPr lang="tr-TR" sz="2400" dirty="0">
                <a:latin typeface="Arial" panose="020B0604020202020204" pitchFamily="34" charset="0"/>
                <a:cs typeface="Arial" panose="020B0604020202020204" pitchFamily="34" charset="0"/>
              </a:rPr>
              <a:t>MEB yetkilerini çocukların üstün çıkarları yerine, başka bir amacı gerçekleştirmek için kullanmaktadır.</a:t>
            </a:r>
          </a:p>
          <a:p>
            <a:endParaRPr lang="tr-TR" dirty="0"/>
          </a:p>
        </p:txBody>
      </p:sp>
    </p:spTree>
    <p:extLst>
      <p:ext uri="{BB962C8B-B14F-4D97-AF65-F5344CB8AC3E}">
        <p14:creationId xmlns:p14="http://schemas.microsoft.com/office/powerpoint/2010/main" val="2247074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451022" y="494270"/>
            <a:ext cx="7259595" cy="551935"/>
          </a:xfrm>
        </p:spPr>
        <p:txBody>
          <a:bodyPr>
            <a:normAutofit fontScale="90000"/>
          </a:bodyPr>
          <a:lstStyle/>
          <a:p>
            <a:r>
              <a:rPr lang="tr-TR" dirty="0" smtClean="0"/>
              <a:t>«</a:t>
            </a:r>
            <a:r>
              <a:rPr lang="tr-TR" dirty="0" err="1" smtClean="0"/>
              <a:t>TEOG’un</a:t>
            </a:r>
            <a:r>
              <a:rPr lang="tr-TR" dirty="0" smtClean="0"/>
              <a:t> Kaldırılması Lazım»</a:t>
            </a:r>
            <a:endParaRPr lang="tr-TR" dirty="0"/>
          </a:p>
        </p:txBody>
      </p:sp>
      <p:pic>
        <p:nvPicPr>
          <p:cNvPr id="8" name="Picture 2" descr="ERdoğan TEOG ile ilgili görsel sonucu"/>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76648" y="1046205"/>
            <a:ext cx="4506098" cy="25288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smet Yılmaz TEOG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64" y="3856336"/>
            <a:ext cx="4197865" cy="2518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p:cNvGraphicFramePr>
            <a:graphicFrameLocks noGrp="1"/>
          </p:cNvGraphicFramePr>
          <p:nvPr>
            <p:extLst>
              <p:ext uri="{D42A27DB-BD31-4B8C-83A1-F6EECF244321}">
                <p14:modId xmlns:p14="http://schemas.microsoft.com/office/powerpoint/2010/main" val="2852407354"/>
              </p:ext>
            </p:extLst>
          </p:nvPr>
        </p:nvGraphicFramePr>
        <p:xfrm>
          <a:off x="5447899" y="1751795"/>
          <a:ext cx="6400801" cy="4623265"/>
        </p:xfrm>
        <a:graphic>
          <a:graphicData uri="http://schemas.openxmlformats.org/drawingml/2006/table">
            <a:tbl>
              <a:tblPr firstRow="1" firstCol="1" lastRow="1" lastCol="1" bandRow="1" bandCol="1">
                <a:tableStyleId>{5C22544A-7EE6-4342-B048-85BDC9FD1C3A}</a:tableStyleId>
              </a:tblPr>
              <a:tblGrid>
                <a:gridCol w="1339967"/>
                <a:gridCol w="1670227"/>
                <a:gridCol w="1783783"/>
                <a:gridCol w="1606824"/>
              </a:tblGrid>
              <a:tr h="711269">
                <a:tc>
                  <a:txBody>
                    <a:bodyPr/>
                    <a:lstStyle/>
                    <a:p>
                      <a:pPr algn="ctr">
                        <a:spcAft>
                          <a:spcPts val="0"/>
                        </a:spcAft>
                      </a:pPr>
                      <a:r>
                        <a:rPr lang="tr-TR" sz="1600" dirty="0">
                          <a:effectLst/>
                          <a:latin typeface="Arial" panose="020B0604020202020204" pitchFamily="34" charset="0"/>
                          <a:cs typeface="Arial" panose="020B0604020202020204" pitchFamily="34" charset="0"/>
                        </a:rPr>
                        <a:t>Yıllar</a:t>
                      </a:r>
                      <a:endParaRPr lang="tr-T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tr-TR" sz="1600">
                          <a:effectLst/>
                          <a:latin typeface="Arial" panose="020B0604020202020204" pitchFamily="34" charset="0"/>
                          <a:cs typeface="Arial" panose="020B0604020202020204" pitchFamily="34" charset="0"/>
                        </a:rPr>
                        <a:t>Özel Dershane</a:t>
                      </a:r>
                    </a:p>
                    <a:p>
                      <a:pPr algn="ctr">
                        <a:spcAft>
                          <a:spcPts val="0"/>
                        </a:spcAft>
                      </a:pPr>
                      <a:r>
                        <a:rPr lang="tr-TR" sz="1600">
                          <a:effectLst/>
                          <a:latin typeface="Arial" panose="020B0604020202020204" pitchFamily="34" charset="0"/>
                          <a:cs typeface="Arial" panose="020B0604020202020204" pitchFamily="34" charset="0"/>
                        </a:rPr>
                        <a:t>Sayısı</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tr-TR" sz="1600">
                          <a:effectLst/>
                          <a:latin typeface="Arial" panose="020B0604020202020204" pitchFamily="34" charset="0"/>
                          <a:cs typeface="Arial" panose="020B0604020202020204" pitchFamily="34" charset="0"/>
                        </a:rPr>
                        <a:t>Öğretmen Sayısı</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tr-TR" sz="1600">
                          <a:effectLst/>
                          <a:latin typeface="Arial" panose="020B0604020202020204" pitchFamily="34" charset="0"/>
                          <a:cs typeface="Arial" panose="020B0604020202020204" pitchFamily="34" charset="0"/>
                        </a:rPr>
                        <a:t>Öğrenci Sayısı</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55636">
                <a:tc>
                  <a:txBody>
                    <a:bodyPr/>
                    <a:lstStyle/>
                    <a:p>
                      <a:pPr algn="l">
                        <a:spcAft>
                          <a:spcPts val="0"/>
                        </a:spcAft>
                      </a:pPr>
                      <a:r>
                        <a:rPr lang="tr-TR" sz="1600">
                          <a:effectLst/>
                          <a:latin typeface="Arial" panose="020B0604020202020204" pitchFamily="34" charset="0"/>
                          <a:cs typeface="Arial" panose="020B0604020202020204" pitchFamily="34" charset="0"/>
                        </a:rPr>
                        <a:t>2002–2003</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2.122</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19.881</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606.522</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55636">
                <a:tc>
                  <a:txBody>
                    <a:bodyPr/>
                    <a:lstStyle/>
                    <a:p>
                      <a:pPr algn="l">
                        <a:spcAft>
                          <a:spcPts val="0"/>
                        </a:spcAft>
                      </a:pPr>
                      <a:r>
                        <a:rPr lang="tr-TR" sz="1600">
                          <a:effectLst/>
                          <a:latin typeface="Arial" panose="020B0604020202020204" pitchFamily="34" charset="0"/>
                          <a:cs typeface="Arial" panose="020B0604020202020204" pitchFamily="34" charset="0"/>
                        </a:rPr>
                        <a:t>2003–2004</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2.568</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dirty="0">
                          <a:effectLst/>
                          <a:latin typeface="Arial" panose="020B0604020202020204" pitchFamily="34" charset="0"/>
                          <a:cs typeface="Arial" panose="020B0604020202020204" pitchFamily="34" charset="0"/>
                        </a:rPr>
                        <a:t>23.730</a:t>
                      </a:r>
                      <a:endParaRPr lang="tr-T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668.673</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55636">
                <a:tc>
                  <a:txBody>
                    <a:bodyPr/>
                    <a:lstStyle/>
                    <a:p>
                      <a:pPr algn="l">
                        <a:spcAft>
                          <a:spcPts val="0"/>
                        </a:spcAft>
                      </a:pPr>
                      <a:r>
                        <a:rPr lang="tr-TR" sz="1600">
                          <a:effectLst/>
                          <a:latin typeface="Arial" panose="020B0604020202020204" pitchFamily="34" charset="0"/>
                          <a:cs typeface="Arial" panose="020B0604020202020204" pitchFamily="34" charset="0"/>
                        </a:rPr>
                        <a:t>2004–2005</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2.984</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30.537</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784.565</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55636">
                <a:tc>
                  <a:txBody>
                    <a:bodyPr/>
                    <a:lstStyle/>
                    <a:p>
                      <a:pPr algn="l">
                        <a:spcAft>
                          <a:spcPts val="0"/>
                        </a:spcAft>
                      </a:pPr>
                      <a:r>
                        <a:rPr lang="tr-TR" sz="1600">
                          <a:effectLst/>
                          <a:latin typeface="Arial" panose="020B0604020202020204" pitchFamily="34" charset="0"/>
                          <a:cs typeface="Arial" panose="020B0604020202020204" pitchFamily="34" charset="0"/>
                        </a:rPr>
                        <a:t>2005–2006</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3.928</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41.031</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925.299</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55636">
                <a:tc>
                  <a:txBody>
                    <a:bodyPr/>
                    <a:lstStyle/>
                    <a:p>
                      <a:pPr algn="l">
                        <a:spcAft>
                          <a:spcPts val="0"/>
                        </a:spcAft>
                      </a:pPr>
                      <a:r>
                        <a:rPr lang="tr-TR" sz="1600">
                          <a:effectLst/>
                          <a:latin typeface="Arial" panose="020B0604020202020204" pitchFamily="34" charset="0"/>
                          <a:cs typeface="Arial" panose="020B0604020202020204" pitchFamily="34" charset="0"/>
                        </a:rPr>
                        <a:t>2006–2007</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3.986</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47.621</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1.071.827</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55636">
                <a:tc>
                  <a:txBody>
                    <a:bodyPr/>
                    <a:lstStyle/>
                    <a:p>
                      <a:pPr algn="l">
                        <a:spcAft>
                          <a:spcPts val="0"/>
                        </a:spcAft>
                      </a:pPr>
                      <a:r>
                        <a:rPr lang="tr-TR" sz="1600">
                          <a:effectLst/>
                          <a:latin typeface="Arial" panose="020B0604020202020204" pitchFamily="34" charset="0"/>
                          <a:cs typeface="Arial" panose="020B0604020202020204" pitchFamily="34" charset="0"/>
                        </a:rPr>
                        <a:t>2007–2008</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4.031</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48.855</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1.122.861</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55636">
                <a:tc>
                  <a:txBody>
                    <a:bodyPr/>
                    <a:lstStyle/>
                    <a:p>
                      <a:pPr algn="l">
                        <a:spcAft>
                          <a:spcPts val="0"/>
                        </a:spcAft>
                      </a:pPr>
                      <a:r>
                        <a:rPr lang="tr-TR" sz="1600">
                          <a:effectLst/>
                          <a:latin typeface="Arial" panose="020B0604020202020204" pitchFamily="34" charset="0"/>
                          <a:cs typeface="Arial" panose="020B0604020202020204" pitchFamily="34" charset="0"/>
                        </a:rPr>
                        <a:t>2008–2009</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4.262</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51.916</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1.178.943</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55636">
                <a:tc>
                  <a:txBody>
                    <a:bodyPr/>
                    <a:lstStyle/>
                    <a:p>
                      <a:pPr algn="l">
                        <a:spcAft>
                          <a:spcPts val="0"/>
                        </a:spcAft>
                      </a:pPr>
                      <a:r>
                        <a:rPr lang="tr-TR" sz="1600">
                          <a:effectLst/>
                          <a:latin typeface="Arial" panose="020B0604020202020204" pitchFamily="34" charset="0"/>
                          <a:cs typeface="Arial" panose="020B0604020202020204" pitchFamily="34" charset="0"/>
                        </a:rPr>
                        <a:t>2009–2010</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4.193</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50.432</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1.174.860</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55636">
                <a:tc>
                  <a:txBody>
                    <a:bodyPr/>
                    <a:lstStyle/>
                    <a:p>
                      <a:pPr algn="l">
                        <a:spcAft>
                          <a:spcPts val="0"/>
                        </a:spcAft>
                      </a:pPr>
                      <a:r>
                        <a:rPr lang="tr-TR" sz="1600">
                          <a:effectLst/>
                          <a:latin typeface="Arial" panose="020B0604020202020204" pitchFamily="34" charset="0"/>
                          <a:cs typeface="Arial" panose="020B0604020202020204" pitchFamily="34" charset="0"/>
                        </a:rPr>
                        <a:t>2010–2011</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4.099</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50.209</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1.234.738</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55636">
                <a:tc>
                  <a:txBody>
                    <a:bodyPr/>
                    <a:lstStyle/>
                    <a:p>
                      <a:pPr algn="l">
                        <a:spcAft>
                          <a:spcPts val="0"/>
                        </a:spcAft>
                      </a:pPr>
                      <a:r>
                        <a:rPr lang="tr-TR" sz="1600">
                          <a:effectLst/>
                          <a:latin typeface="Arial" panose="020B0604020202020204" pitchFamily="34" charset="0"/>
                          <a:cs typeface="Arial" panose="020B0604020202020204" pitchFamily="34" charset="0"/>
                        </a:rPr>
                        <a:t>2011-2012</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3.961</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50.163</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1.219.472</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55636">
                <a:tc>
                  <a:txBody>
                    <a:bodyPr/>
                    <a:lstStyle/>
                    <a:p>
                      <a:pPr algn="l">
                        <a:spcAft>
                          <a:spcPts val="0"/>
                        </a:spcAft>
                      </a:pPr>
                      <a:r>
                        <a:rPr lang="tr-TR" sz="1600">
                          <a:effectLst/>
                          <a:latin typeface="Arial" panose="020B0604020202020204" pitchFamily="34" charset="0"/>
                          <a:cs typeface="Arial" panose="020B0604020202020204" pitchFamily="34" charset="0"/>
                        </a:rPr>
                        <a:t>2012-2013</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3.858</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a:effectLst/>
                          <a:latin typeface="Arial" panose="020B0604020202020204" pitchFamily="34" charset="0"/>
                          <a:cs typeface="Arial" panose="020B0604020202020204" pitchFamily="34" charset="0"/>
                        </a:rPr>
                        <a:t>51.522</a:t>
                      </a:r>
                      <a:endParaRPr lang="tr-T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tr-TR" sz="1600" dirty="0">
                          <a:effectLst/>
                          <a:latin typeface="Arial" panose="020B0604020202020204" pitchFamily="34" charset="0"/>
                          <a:cs typeface="Arial" panose="020B0604020202020204" pitchFamily="34" charset="0"/>
                        </a:rPr>
                        <a:t>1.280.297</a:t>
                      </a:r>
                      <a:endParaRPr lang="tr-T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3" name="Rectangle 1"/>
          <p:cNvSpPr>
            <a:spLocks noChangeArrowheads="1"/>
          </p:cNvSpPr>
          <p:nvPr/>
        </p:nvSpPr>
        <p:spPr bwMode="auto">
          <a:xfrm>
            <a:off x="6206047" y="1338842"/>
            <a:ext cx="48845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Özel Dershane, Öğretmen ve Öğrenci Sayıları</a:t>
            </a:r>
            <a:endParaRPr kumimoji="0" lang="tr-TR" altLang="tr-TR"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60847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211756" y="240632"/>
            <a:ext cx="11771697" cy="6381549"/>
          </a:xfrm>
          <a:prstGeom prst="rect">
            <a:avLst/>
          </a:prstGeom>
        </p:spPr>
      </p:pic>
    </p:spTree>
    <p:extLst>
      <p:ext uri="{BB962C8B-B14F-4D97-AF65-F5344CB8AC3E}">
        <p14:creationId xmlns:p14="http://schemas.microsoft.com/office/powerpoint/2010/main" val="363779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267611" y="1515762"/>
            <a:ext cx="5281837" cy="4843849"/>
          </a:xfrm>
        </p:spPr>
        <p:txBody>
          <a:bodyPr>
            <a:normAutofit lnSpcReduction="10000"/>
          </a:bodyPr>
          <a:lstStyle/>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TEOG </a:t>
            </a:r>
            <a:r>
              <a:rPr lang="tr-TR" dirty="0">
                <a:latin typeface="Arial" panose="020B0604020202020204" pitchFamily="34" charset="0"/>
                <a:cs typeface="Arial" panose="020B0604020202020204" pitchFamily="34" charset="0"/>
              </a:rPr>
              <a:t>öğrencileri okul dışı kaynaklara (dershane, özel ders, etüt vb.) yönlendiriyor.</a:t>
            </a:r>
          </a:p>
          <a:p>
            <a:r>
              <a:rPr lang="tr-TR" dirty="0">
                <a:latin typeface="Arial" panose="020B0604020202020204" pitchFamily="34" charset="0"/>
                <a:cs typeface="Arial" panose="020B0604020202020204" pitchFamily="34" charset="0"/>
              </a:rPr>
              <a:t>Özel okullar kendi öğrencilerine fazla not verdiği için, devlet okulunda okuyan öğrencilere göre bu okulların öğrencileri avantaj sağlıyor.</a:t>
            </a:r>
          </a:p>
          <a:p>
            <a:r>
              <a:rPr lang="tr-TR" dirty="0">
                <a:latin typeface="Arial" panose="020B0604020202020204" pitchFamily="34" charset="0"/>
                <a:cs typeface="Arial" panose="020B0604020202020204" pitchFamily="34" charset="0"/>
              </a:rPr>
              <a:t>Öğrenciler sınavlara hazırlanmak için devamsızlık yapıyor.</a:t>
            </a:r>
          </a:p>
          <a:p>
            <a:r>
              <a:rPr lang="tr-TR" dirty="0">
                <a:latin typeface="Arial" panose="020B0604020202020204" pitchFamily="34" charset="0"/>
                <a:cs typeface="Arial" panose="020B0604020202020204" pitchFamily="34" charset="0"/>
              </a:rPr>
              <a:t>Öğrenciler sınav baskısından kaynaklı çocukluk ve gençliklerini yaşayamıyor.</a:t>
            </a:r>
          </a:p>
          <a:p>
            <a:pPr marL="45720" indent="0">
              <a:buNone/>
            </a:pPr>
            <a:r>
              <a:rPr lang="tr-TR" dirty="0" smtClean="0">
                <a:latin typeface="Arial" panose="020B0604020202020204" pitchFamily="34" charset="0"/>
                <a:cs typeface="Arial" panose="020B0604020202020204" pitchFamily="34" charset="0"/>
              </a:rPr>
              <a:t> (5 Kasım 2017)</a:t>
            </a:r>
            <a:endParaRPr lang="tr-TR" dirty="0">
              <a:latin typeface="Arial" panose="020B0604020202020204" pitchFamily="34" charset="0"/>
              <a:cs typeface="Arial" panose="020B0604020202020204" pitchFamily="34" charset="0"/>
            </a:endParaRPr>
          </a:p>
        </p:txBody>
      </p:sp>
      <p:sp>
        <p:nvSpPr>
          <p:cNvPr id="6" name="Unvan 1"/>
          <p:cNvSpPr>
            <a:spLocks noGrp="1"/>
          </p:cNvSpPr>
          <p:nvPr>
            <p:ph type="title"/>
          </p:nvPr>
        </p:nvSpPr>
        <p:spPr>
          <a:xfrm>
            <a:off x="930876" y="609600"/>
            <a:ext cx="10618572" cy="716692"/>
          </a:xfrm>
        </p:spPr>
        <p:txBody>
          <a:bodyPr>
            <a:normAutofit/>
          </a:bodyPr>
          <a:lstStyle/>
          <a:p>
            <a:r>
              <a:rPr lang="tr-TR" dirty="0" err="1" smtClean="0"/>
              <a:t>TEOG’un</a:t>
            </a:r>
            <a:r>
              <a:rPr lang="tr-TR" dirty="0" smtClean="0"/>
              <a:t> Kaldırılmasının «Resmi» Gerekçeleri</a:t>
            </a:r>
            <a:endParaRPr lang="tr-TR" dirty="0"/>
          </a:p>
        </p:txBody>
      </p:sp>
      <p:pic>
        <p:nvPicPr>
          <p:cNvPr id="8" name="Picture 2" descr="İsmet Yılmaz ile ilgili görsel sonucu"/>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30876" y="1850440"/>
            <a:ext cx="5173362" cy="375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422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3000" y="609600"/>
            <a:ext cx="10315832" cy="576649"/>
          </a:xfrm>
        </p:spPr>
        <p:txBody>
          <a:bodyPr>
            <a:normAutofit fontScale="90000"/>
          </a:bodyPr>
          <a:lstStyle/>
          <a:p>
            <a:r>
              <a:rPr lang="tr-TR" dirty="0" smtClean="0"/>
              <a:t>Yeni Ortaöğretime Geçiş Sistemi Nasıl Olacak?</a:t>
            </a:r>
            <a:endParaRPr lang="tr-TR" dirty="0"/>
          </a:p>
        </p:txBody>
      </p:sp>
      <p:sp>
        <p:nvSpPr>
          <p:cNvPr id="7" name="İçerik Yer Tutucusu 6"/>
          <p:cNvSpPr>
            <a:spLocks noGrp="1"/>
          </p:cNvSpPr>
          <p:nvPr>
            <p:ph sz="half" idx="2"/>
          </p:nvPr>
        </p:nvSpPr>
        <p:spPr>
          <a:xfrm>
            <a:off x="5848865" y="1342768"/>
            <a:ext cx="5914767" cy="5156886"/>
          </a:xfrm>
        </p:spPr>
        <p:txBody>
          <a:bodyPr>
            <a:normAutofit fontScale="92500" lnSpcReduction="20000"/>
          </a:bodyPr>
          <a:lstStyle/>
          <a:p>
            <a:r>
              <a:rPr lang="tr-TR" dirty="0" smtClean="0">
                <a:latin typeface="Arial" panose="020B0604020202020204" pitchFamily="34" charset="0"/>
                <a:cs typeface="Arial" panose="020B0604020202020204" pitchFamily="34" charset="0"/>
              </a:rPr>
              <a:t>Merkezi sınavda yüzde 10’luk dilimde başarı sergileyen öğrenciler, Türkiye genelindeki 600 okula yerleşecek.</a:t>
            </a:r>
          </a:p>
          <a:p>
            <a:r>
              <a:rPr lang="tr-TR" dirty="0">
                <a:latin typeface="Arial" panose="020B0604020202020204" pitchFamily="34" charset="0"/>
                <a:cs typeface="Arial" panose="020B0604020202020204" pitchFamily="34" charset="0"/>
              </a:rPr>
              <a:t>8. Sınıflarda yaklaşık olarak 1 milyon 200 bin öğrenci var. </a:t>
            </a:r>
          </a:p>
          <a:p>
            <a:r>
              <a:rPr lang="tr-TR" dirty="0">
                <a:latin typeface="Arial" panose="020B0604020202020204" pitchFamily="34" charset="0"/>
                <a:cs typeface="Arial" panose="020B0604020202020204" pitchFamily="34" charset="0"/>
              </a:rPr>
              <a:t>Bu öğrencilerin %10’u, yani yaklaşık 120 bini sınav sonucunda “nitelikli” denilen </a:t>
            </a:r>
            <a:r>
              <a:rPr lang="tr-TR" dirty="0" smtClean="0">
                <a:latin typeface="Arial" panose="020B0604020202020204" pitchFamily="34" charset="0"/>
                <a:cs typeface="Arial" panose="020B0604020202020204" pitchFamily="34" charset="0"/>
              </a:rPr>
              <a:t>‘proje</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fen, </a:t>
            </a:r>
            <a:r>
              <a:rPr lang="tr-TR" dirty="0">
                <a:latin typeface="Arial" panose="020B0604020202020204" pitchFamily="34" charset="0"/>
                <a:cs typeface="Arial" panose="020B0604020202020204" pitchFamily="34" charset="0"/>
              </a:rPr>
              <a:t>sosyal </a:t>
            </a:r>
            <a:r>
              <a:rPr lang="tr-TR" dirty="0" smtClean="0">
                <a:latin typeface="Arial" panose="020B0604020202020204" pitchFamily="34" charset="0"/>
                <a:cs typeface="Arial" panose="020B0604020202020204" pitchFamily="34" charset="0"/>
              </a:rPr>
              <a:t>bilimler ve mesleki ve teknik </a:t>
            </a:r>
            <a:r>
              <a:rPr lang="tr-TR" dirty="0" err="1" smtClean="0">
                <a:latin typeface="Arial" panose="020B0604020202020204" pitchFamily="34" charset="0"/>
                <a:cs typeface="Arial" panose="020B0604020202020204" pitchFamily="34" charset="0"/>
              </a:rPr>
              <a:t>anadolu</a:t>
            </a:r>
            <a:r>
              <a:rPr lang="tr-TR" dirty="0" smtClean="0">
                <a:latin typeface="Arial" panose="020B0604020202020204" pitchFamily="34" charset="0"/>
                <a:cs typeface="Arial" panose="020B0604020202020204" pitchFamily="34" charset="0"/>
              </a:rPr>
              <a:t> liselerinin teknik programları’ </a:t>
            </a:r>
            <a:r>
              <a:rPr lang="tr-TR" dirty="0">
                <a:latin typeface="Arial" panose="020B0604020202020204" pitchFamily="34" charset="0"/>
                <a:cs typeface="Arial" panose="020B0604020202020204" pitchFamily="34" charset="0"/>
              </a:rPr>
              <a:t>yerleşecek.</a:t>
            </a:r>
          </a:p>
          <a:p>
            <a:r>
              <a:rPr lang="tr-TR" dirty="0">
                <a:latin typeface="Arial" panose="020B0604020202020204" pitchFamily="34" charset="0"/>
                <a:cs typeface="Arial" panose="020B0604020202020204" pitchFamily="34" charset="0"/>
              </a:rPr>
              <a:t>Öğrencilerin %90’ı ise, çember sistemi içinde adrese dayalı olarak </a:t>
            </a:r>
            <a:r>
              <a:rPr lang="tr-TR" dirty="0" err="1">
                <a:latin typeface="Arial" panose="020B0604020202020204" pitchFamily="34" charset="0"/>
                <a:cs typeface="Arial" panose="020B0604020202020204" pitchFamily="34" charset="0"/>
              </a:rPr>
              <a:t>anadolu</a:t>
            </a:r>
            <a:r>
              <a:rPr lang="tr-TR" dirty="0">
                <a:latin typeface="Arial" panose="020B0604020202020204" pitchFamily="34" charset="0"/>
                <a:cs typeface="Arial" panose="020B0604020202020204" pitchFamily="34" charset="0"/>
              </a:rPr>
              <a:t>, imam hatip ve meslek liselerine yerleştirilecek. </a:t>
            </a:r>
          </a:p>
          <a:p>
            <a:r>
              <a:rPr lang="tr-TR" dirty="0">
                <a:latin typeface="Arial" panose="020B0604020202020204" pitchFamily="34" charset="0"/>
                <a:cs typeface="Arial" panose="020B0604020202020204" pitchFamily="34" charset="0"/>
              </a:rPr>
              <a:t>Öğrencinin adresi esas alınarak 3 çember (eğitim bölgesi) belirlenecek. Her çemberde 1 Anadolu, 1 Meslek, 1 imam hatip lisesi olacak. Öğrenci kendi eğitim bölgesindeki 9 okuldan 5 tanesini mutlaka seçecek. 5 tercihten az </a:t>
            </a:r>
            <a:r>
              <a:rPr lang="tr-TR" dirty="0" smtClean="0">
                <a:latin typeface="Arial" panose="020B0604020202020204" pitchFamily="34" charset="0"/>
                <a:cs typeface="Arial" panose="020B0604020202020204" pitchFamily="34" charset="0"/>
              </a:rPr>
              <a:t>tercih </a:t>
            </a:r>
            <a:r>
              <a:rPr lang="tr-TR" dirty="0">
                <a:latin typeface="Arial" panose="020B0604020202020204" pitchFamily="34" charset="0"/>
                <a:cs typeface="Arial" panose="020B0604020202020204" pitchFamily="34" charset="0"/>
              </a:rPr>
              <a:t>yapamayacak. </a:t>
            </a:r>
          </a:p>
        </p:txBody>
      </p:sp>
      <p:pic>
        <p:nvPicPr>
          <p:cNvPr id="10" name="Resim 9" descr="D:\UserFiles\Downloads\çemberler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491048"/>
            <a:ext cx="4481384" cy="4431957"/>
          </a:xfrm>
          <a:prstGeom prst="rect">
            <a:avLst/>
          </a:prstGeom>
          <a:noFill/>
          <a:ln>
            <a:noFill/>
          </a:ln>
        </p:spPr>
      </p:pic>
    </p:spTree>
    <p:extLst>
      <p:ext uri="{BB962C8B-B14F-4D97-AF65-F5344CB8AC3E}">
        <p14:creationId xmlns:p14="http://schemas.microsoft.com/office/powerpoint/2010/main" val="3961639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7308" y="378941"/>
            <a:ext cx="10211212" cy="1587019"/>
          </a:xfrm>
        </p:spPr>
        <p:txBody>
          <a:bodyPr>
            <a:normAutofit/>
          </a:bodyPr>
          <a:lstStyle/>
          <a:p>
            <a:pPr algn="ctr"/>
            <a:r>
              <a:rPr lang="tr-TR" b="1" dirty="0" smtClean="0"/>
              <a:t>Bu Sistem Uygulanamaz! </a:t>
            </a:r>
            <a:br>
              <a:rPr lang="tr-TR" b="1" dirty="0" smtClean="0"/>
            </a:br>
            <a:r>
              <a:rPr lang="tr-TR" b="1" dirty="0" smtClean="0"/>
              <a:t>Uygulanmamalıdır!</a:t>
            </a:r>
            <a:endParaRPr lang="tr-TR" b="1" dirty="0"/>
          </a:p>
        </p:txBody>
      </p:sp>
      <p:sp>
        <p:nvSpPr>
          <p:cNvPr id="4" name="İçerik Yer Tutucusu 3"/>
          <p:cNvSpPr>
            <a:spLocks noGrp="1"/>
          </p:cNvSpPr>
          <p:nvPr>
            <p:ph sz="half" idx="2"/>
          </p:nvPr>
        </p:nvSpPr>
        <p:spPr>
          <a:xfrm>
            <a:off x="5897563" y="1965959"/>
            <a:ext cx="5849593" cy="4484267"/>
          </a:xfrm>
        </p:spPr>
        <p:txBody>
          <a:bodyPr>
            <a:normAutofit/>
          </a:bodyPr>
          <a:lstStyle/>
          <a:p>
            <a:pPr marL="502920" indent="-457200">
              <a:buAutoNum type="arabicParenR"/>
            </a:pPr>
            <a:r>
              <a:rPr lang="tr-TR" dirty="0" smtClean="0">
                <a:latin typeface="Arial" panose="020B0604020202020204" pitchFamily="34" charset="0"/>
                <a:cs typeface="Arial" panose="020B0604020202020204" pitchFamily="34" charset="0"/>
              </a:rPr>
              <a:t>Büyükşehirlerde liseler arası dağılımda eşitsizlik var!</a:t>
            </a:r>
          </a:p>
          <a:p>
            <a:pPr marL="502920" indent="-457200">
              <a:buFont typeface="Corbel" pitchFamily="34" charset="0"/>
              <a:buAutoNum type="arabicParenR"/>
            </a:pPr>
            <a:r>
              <a:rPr lang="tr-TR" dirty="0">
                <a:latin typeface="Arial" panose="020B0604020202020204" pitchFamily="34" charset="0"/>
                <a:cs typeface="Arial" panose="020B0604020202020204" pitchFamily="34" charset="0"/>
              </a:rPr>
              <a:t>Hala 9 Lisenin bulunmadığı ilçeler var!</a:t>
            </a:r>
          </a:p>
          <a:p>
            <a:pPr marL="502920" indent="-457200">
              <a:buAutoNum type="arabicParenR"/>
            </a:pPr>
            <a:r>
              <a:rPr lang="tr-TR" dirty="0" smtClean="0">
                <a:latin typeface="Arial" panose="020B0604020202020204" pitchFamily="34" charset="0"/>
                <a:cs typeface="Arial" panose="020B0604020202020204" pitchFamily="34" charset="0"/>
              </a:rPr>
              <a:t>Öğrenciler ve veliler akademik liseleri tercih ederken, MEB bu gerçeği yok sayıyor!</a:t>
            </a:r>
          </a:p>
          <a:p>
            <a:pPr marL="502920" indent="-457200">
              <a:buAutoNum type="arabicParenR"/>
            </a:pPr>
            <a:r>
              <a:rPr lang="tr-TR" dirty="0" smtClean="0">
                <a:latin typeface="Arial" panose="020B0604020202020204" pitchFamily="34" charset="0"/>
                <a:cs typeface="Arial" panose="020B0604020202020204" pitchFamily="34" charset="0"/>
              </a:rPr>
              <a:t>Öğrenciler, imam hatip liselerine, meslek liselerine, özel liselere ve açık liselere zorla gönderilmek isteniyor!</a:t>
            </a:r>
          </a:p>
          <a:p>
            <a:pPr marL="502920" indent="-457200">
              <a:buAutoNum type="arabicParenR"/>
            </a:pPr>
            <a:r>
              <a:rPr lang="tr-TR" dirty="0" smtClean="0">
                <a:latin typeface="Arial" panose="020B0604020202020204" pitchFamily="34" charset="0"/>
                <a:cs typeface="Arial" panose="020B0604020202020204" pitchFamily="34" charset="0"/>
              </a:rPr>
              <a:t>Resmi gerekçeler dahi bu sistem karşısında hükmünü yitiriyor!</a:t>
            </a:r>
            <a:endParaRPr lang="tr-TR" dirty="0"/>
          </a:p>
        </p:txBody>
      </p:sp>
      <p:pic>
        <p:nvPicPr>
          <p:cNvPr id="7" name="Picture 4" descr="İsmet Yılmaz TEOG ile ilgili görsel sonucu"/>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43000" y="1857529"/>
            <a:ext cx="4754563" cy="3907618"/>
          </a:xfrm>
          <a:prstGeom prst="rect">
            <a:avLst/>
          </a:prstGeom>
          <a:noFill/>
          <a:extLst>
            <a:ext uri="{909E8E84-426E-40DD-AFC4-6F175D3DCCD1}">
              <a14:hiddenFill xmlns:a14="http://schemas.microsoft.com/office/drawing/2010/main">
                <a:solidFill>
                  <a:srgbClr val="FFFFFF"/>
                </a:solidFill>
              </a14:hiddenFill>
            </a:ext>
          </a:extLst>
        </p:spPr>
      </p:pic>
      <p:sp>
        <p:nvSpPr>
          <p:cNvPr id="9" name="Unvan 1"/>
          <p:cNvSpPr txBox="1">
            <a:spLocks/>
          </p:cNvSpPr>
          <p:nvPr/>
        </p:nvSpPr>
        <p:spPr>
          <a:xfrm>
            <a:off x="366584" y="5656716"/>
            <a:ext cx="10211212" cy="158701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b="1" dirty="0"/>
          </a:p>
        </p:txBody>
      </p:sp>
    </p:spTree>
    <p:extLst>
      <p:ext uri="{BB962C8B-B14F-4D97-AF65-F5344CB8AC3E}">
        <p14:creationId xmlns:p14="http://schemas.microsoft.com/office/powerpoint/2010/main" val="3544281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5964195" y="1392195"/>
            <a:ext cx="5964569" cy="5165124"/>
          </a:xfrm>
        </p:spPr>
        <p:txBody>
          <a:bodyPr>
            <a:normAutofit fontScale="92500" lnSpcReduction="10000"/>
          </a:bodyPr>
          <a:lstStyle/>
          <a:p>
            <a:pPr marL="45720" indent="0">
              <a:buNone/>
            </a:pPr>
            <a:r>
              <a:rPr lang="tr-TR" b="1" dirty="0" smtClean="0"/>
              <a:t>Basit bir hesapla</a:t>
            </a:r>
            <a:endParaRPr lang="tr-TR" u="sng" dirty="0" smtClean="0">
              <a:latin typeface="Arial" panose="020B0604020202020204" pitchFamily="34" charset="0"/>
              <a:cs typeface="Arial" panose="020B0604020202020204" pitchFamily="34" charset="0"/>
            </a:endParaRPr>
          </a:p>
          <a:p>
            <a:pPr marL="45720" indent="0">
              <a:buNone/>
            </a:pPr>
            <a:r>
              <a:rPr lang="tr-TR" u="sng" dirty="0" smtClean="0">
                <a:latin typeface="Arial" panose="020B0604020202020204" pitchFamily="34" charset="0"/>
                <a:cs typeface="Arial" panose="020B0604020202020204" pitchFamily="34" charset="0"/>
              </a:rPr>
              <a:t>Toplam okul sayısı : 7076 </a:t>
            </a:r>
          </a:p>
          <a:p>
            <a:pPr marL="45720" indent="0">
              <a:buNone/>
            </a:pPr>
            <a:r>
              <a:rPr lang="tr-TR" dirty="0" smtClean="0">
                <a:latin typeface="Arial" panose="020B0604020202020204" pitchFamily="34" charset="0"/>
                <a:cs typeface="Arial" panose="020B0604020202020204" pitchFamily="34" charset="0"/>
              </a:rPr>
              <a:t>7076/3 </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2359</a:t>
            </a:r>
          </a:p>
          <a:p>
            <a:pPr marL="45720" indent="0">
              <a:buNone/>
            </a:pPr>
            <a:endParaRPr lang="tr-TR" sz="1800" dirty="0" smtClean="0">
              <a:latin typeface="Arial" panose="020B0604020202020204" pitchFamily="34" charset="0"/>
              <a:cs typeface="Arial" panose="020B0604020202020204" pitchFamily="34" charset="0"/>
            </a:endParaRPr>
          </a:p>
          <a:p>
            <a:pPr marL="45720" indent="0">
              <a:buNone/>
            </a:pPr>
            <a:r>
              <a:rPr lang="tr-TR" sz="1800" dirty="0" smtClean="0">
                <a:latin typeface="Arial" panose="020B0604020202020204" pitchFamily="34" charset="0"/>
                <a:cs typeface="Arial" panose="020B0604020202020204" pitchFamily="34" charset="0"/>
              </a:rPr>
              <a:t>İHL </a:t>
            </a:r>
            <a:r>
              <a:rPr lang="tr-TR" sz="1800" dirty="0">
                <a:latin typeface="Arial" panose="020B0604020202020204" pitchFamily="34" charset="0"/>
                <a:cs typeface="Arial" panose="020B0604020202020204" pitchFamily="34" charset="0"/>
              </a:rPr>
              <a:t>için </a:t>
            </a:r>
            <a:r>
              <a:rPr lang="tr-TR" sz="1800" dirty="0" smtClean="0">
                <a:latin typeface="Arial" panose="020B0604020202020204" pitchFamily="34" charset="0"/>
                <a:cs typeface="Arial" panose="020B0604020202020204" pitchFamily="34" charset="0"/>
              </a:rPr>
              <a:t>                        1452-2359= -907  </a:t>
            </a:r>
            <a:r>
              <a:rPr lang="tr-TR" sz="1400" dirty="0" smtClean="0">
                <a:latin typeface="Arial" panose="020B0604020202020204" pitchFamily="34" charset="0"/>
                <a:cs typeface="Arial" panose="020B0604020202020204" pitchFamily="34" charset="0"/>
              </a:rPr>
              <a:t>yeni okul gerekli</a:t>
            </a:r>
          </a:p>
          <a:p>
            <a:pPr marL="45720" indent="0">
              <a:buNone/>
            </a:pPr>
            <a:r>
              <a:rPr lang="tr-TR" sz="1800" dirty="0" smtClean="0">
                <a:latin typeface="Arial" panose="020B0604020202020204" pitchFamily="34" charset="0"/>
                <a:cs typeface="Arial" panose="020B0604020202020204" pitchFamily="34" charset="0"/>
              </a:rPr>
              <a:t>Anadolu Lisesi              2424-2359</a:t>
            </a:r>
            <a:r>
              <a:rPr lang="tr-TR" sz="1800" dirty="0">
                <a:latin typeface="Arial" panose="020B0604020202020204" pitchFamily="34" charset="0"/>
                <a:cs typeface="Arial" panose="020B0604020202020204" pitchFamily="34" charset="0"/>
              </a:rPr>
              <a:t>= </a:t>
            </a:r>
            <a:r>
              <a:rPr lang="tr-TR" sz="1800" dirty="0" smtClean="0">
                <a:latin typeface="Arial" panose="020B0604020202020204" pitchFamily="34" charset="0"/>
                <a:cs typeface="Arial" panose="020B0604020202020204" pitchFamily="34" charset="0"/>
              </a:rPr>
              <a:t>65    </a:t>
            </a:r>
            <a:r>
              <a:rPr lang="tr-TR" sz="1400" dirty="0" smtClean="0">
                <a:latin typeface="Arial" panose="020B0604020202020204" pitchFamily="34" charset="0"/>
                <a:cs typeface="Arial" panose="020B0604020202020204" pitchFamily="34" charset="0"/>
              </a:rPr>
              <a:t>fazla okul var</a:t>
            </a:r>
          </a:p>
          <a:p>
            <a:pPr marL="45720" indent="0">
              <a:buNone/>
            </a:pPr>
            <a:r>
              <a:rPr lang="tr-TR" sz="1800" dirty="0" err="1" smtClean="0">
                <a:latin typeface="Arial" panose="020B0604020202020204" pitchFamily="34" charset="0"/>
                <a:cs typeface="Arial" panose="020B0604020202020204" pitchFamily="34" charset="0"/>
              </a:rPr>
              <a:t>Mes</a:t>
            </a:r>
            <a:r>
              <a:rPr lang="tr-TR" sz="1800" dirty="0" smtClean="0">
                <a:latin typeface="Arial" panose="020B0604020202020204" pitchFamily="34" charset="0"/>
                <a:cs typeface="Arial" panose="020B0604020202020204" pitchFamily="34" charset="0"/>
              </a:rPr>
              <a:t>. ve Tek. An. </a:t>
            </a:r>
            <a:r>
              <a:rPr lang="tr-TR" sz="1800" dirty="0" err="1" smtClean="0">
                <a:latin typeface="Arial" panose="020B0604020202020204" pitchFamily="34" charset="0"/>
                <a:cs typeface="Arial" panose="020B0604020202020204" pitchFamily="34" charset="0"/>
              </a:rPr>
              <a:t>Lis</a:t>
            </a:r>
            <a:r>
              <a:rPr lang="tr-TR" sz="1800" dirty="0" smtClean="0">
                <a:latin typeface="Arial" panose="020B0604020202020204" pitchFamily="34" charset="0"/>
                <a:cs typeface="Arial" panose="020B0604020202020204" pitchFamily="34" charset="0"/>
              </a:rPr>
              <a:t>.    3190-2359</a:t>
            </a:r>
            <a:r>
              <a:rPr lang="tr-TR" sz="1800" dirty="0">
                <a:latin typeface="Arial" panose="020B0604020202020204" pitchFamily="34" charset="0"/>
                <a:cs typeface="Arial" panose="020B0604020202020204" pitchFamily="34" charset="0"/>
              </a:rPr>
              <a:t>= 831 </a:t>
            </a:r>
            <a:r>
              <a:rPr lang="tr-TR" sz="1800" dirty="0" smtClean="0">
                <a:latin typeface="Arial" panose="020B0604020202020204" pitchFamily="34" charset="0"/>
                <a:cs typeface="Arial" panose="020B0604020202020204" pitchFamily="34" charset="0"/>
              </a:rPr>
              <a:t>  </a:t>
            </a:r>
            <a:r>
              <a:rPr lang="tr-TR" sz="1400" dirty="0" smtClean="0">
                <a:latin typeface="Arial" panose="020B0604020202020204" pitchFamily="34" charset="0"/>
                <a:cs typeface="Arial" panose="020B0604020202020204" pitchFamily="34" charset="0"/>
              </a:rPr>
              <a:t>fazla okul var</a:t>
            </a:r>
          </a:p>
          <a:p>
            <a:pPr marL="45720" indent="0">
              <a:buNone/>
            </a:pPr>
            <a:endParaRPr lang="tr-TR" sz="1800" dirty="0" smtClean="0">
              <a:latin typeface="Arial" panose="020B0604020202020204" pitchFamily="34" charset="0"/>
              <a:cs typeface="Arial" panose="020B0604020202020204" pitchFamily="34" charset="0"/>
            </a:endParaRPr>
          </a:p>
          <a:p>
            <a:pPr marL="45720" indent="0">
              <a:buNone/>
            </a:pPr>
            <a:r>
              <a:rPr lang="tr-TR" sz="1800" dirty="0" smtClean="0">
                <a:latin typeface="Arial" panose="020B0604020202020204" pitchFamily="34" charset="0"/>
                <a:cs typeface="Arial" panose="020B0604020202020204" pitchFamily="34" charset="0"/>
              </a:rPr>
              <a:t>Üstelik yıl </a:t>
            </a:r>
            <a:r>
              <a:rPr lang="tr-TR" sz="1800" dirty="0">
                <a:latin typeface="Arial" panose="020B0604020202020204" pitchFamily="34" charset="0"/>
                <a:cs typeface="Arial" panose="020B0604020202020204" pitchFamily="34" charset="0"/>
              </a:rPr>
              <a:t>sonuna kadar;</a:t>
            </a:r>
          </a:p>
          <a:p>
            <a:pPr marL="45720" indent="0">
              <a:buNone/>
            </a:pPr>
            <a:r>
              <a:rPr lang="tr-TR" sz="1800" dirty="0">
                <a:latin typeface="Arial" panose="020B0604020202020204" pitchFamily="34" charset="0"/>
                <a:cs typeface="Arial" panose="020B0604020202020204" pitchFamily="34" charset="0"/>
              </a:rPr>
              <a:t>         133 Anadolu Lisesi,</a:t>
            </a:r>
          </a:p>
          <a:p>
            <a:pPr marL="45720" indent="0">
              <a:buNone/>
            </a:pPr>
            <a:r>
              <a:rPr lang="tr-TR" sz="1800" dirty="0">
                <a:latin typeface="Arial" panose="020B0604020202020204" pitchFamily="34" charset="0"/>
                <a:cs typeface="Arial" panose="020B0604020202020204" pitchFamily="34" charset="0"/>
              </a:rPr>
              <a:t>         240 Mesleki ve Teknik An. </a:t>
            </a:r>
            <a:r>
              <a:rPr lang="tr-TR" sz="1800" dirty="0" err="1">
                <a:latin typeface="Arial" panose="020B0604020202020204" pitchFamily="34" charset="0"/>
                <a:cs typeface="Arial" panose="020B0604020202020204" pitchFamily="34" charset="0"/>
              </a:rPr>
              <a:t>Lis</a:t>
            </a:r>
            <a:r>
              <a:rPr lang="tr-TR" sz="1800" dirty="0">
                <a:latin typeface="Arial" panose="020B0604020202020204" pitchFamily="34" charset="0"/>
                <a:cs typeface="Arial" panose="020B0604020202020204" pitchFamily="34" charset="0"/>
              </a:rPr>
              <a:t>.</a:t>
            </a:r>
          </a:p>
          <a:p>
            <a:pPr marL="45720" indent="0">
              <a:buNone/>
            </a:pPr>
            <a:r>
              <a:rPr lang="tr-TR" sz="1800" dirty="0">
                <a:latin typeface="Arial" panose="020B0604020202020204" pitchFamily="34" charset="0"/>
                <a:cs typeface="Arial" panose="020B0604020202020204" pitchFamily="34" charset="0"/>
              </a:rPr>
              <a:t>         128 Anadolu İmam Hatip </a:t>
            </a:r>
            <a:r>
              <a:rPr lang="tr-TR" sz="1800" dirty="0" err="1">
                <a:latin typeface="Arial" panose="020B0604020202020204" pitchFamily="34" charset="0"/>
                <a:cs typeface="Arial" panose="020B0604020202020204" pitchFamily="34" charset="0"/>
              </a:rPr>
              <a:t>Lis</a:t>
            </a:r>
            <a:r>
              <a:rPr lang="tr-TR" sz="1800" dirty="0">
                <a:latin typeface="Arial" panose="020B0604020202020204" pitchFamily="34" charset="0"/>
                <a:cs typeface="Arial" panose="020B0604020202020204" pitchFamily="34" charset="0"/>
              </a:rPr>
              <a:t>.</a:t>
            </a:r>
          </a:p>
          <a:p>
            <a:pPr marL="45720" indent="0">
              <a:buNone/>
            </a:pPr>
            <a:r>
              <a:rPr lang="tr-TR" sz="1800" dirty="0">
                <a:latin typeface="Arial" panose="020B0604020202020204" pitchFamily="34" charset="0"/>
                <a:cs typeface="Arial" panose="020B0604020202020204" pitchFamily="34" charset="0"/>
              </a:rPr>
              <a:t>Toplam: 501 yeni okul yapılması planlanıyor.</a:t>
            </a:r>
          </a:p>
          <a:p>
            <a:pPr marL="45720" indent="0">
              <a:buNone/>
            </a:pPr>
            <a:endParaRPr lang="tr-TR" sz="1800" dirty="0">
              <a:latin typeface="Arial" panose="020B0604020202020204" pitchFamily="34" charset="0"/>
              <a:cs typeface="Arial" panose="020B0604020202020204" pitchFamily="34" charset="0"/>
            </a:endParaRPr>
          </a:p>
          <a:p>
            <a:endParaRPr lang="tr-TR" dirty="0" smtClean="0">
              <a:latin typeface="Arial" panose="020B0604020202020204" pitchFamily="34" charset="0"/>
              <a:cs typeface="Arial" panose="020B0604020202020204" pitchFamily="34" charset="0"/>
            </a:endParaRPr>
          </a:p>
          <a:p>
            <a:pPr marL="45720" indent="0">
              <a:buNone/>
            </a:pPr>
            <a:endParaRPr lang="tr-TR" dirty="0" smtClean="0">
              <a:latin typeface="Arial" panose="020B0604020202020204" pitchFamily="34" charset="0"/>
              <a:cs typeface="Arial" panose="020B0604020202020204" pitchFamily="34" charset="0"/>
            </a:endParaRPr>
          </a:p>
          <a:p>
            <a:pPr marL="45720" indent="0">
              <a:buNone/>
            </a:pPr>
            <a:endParaRPr lang="tr-TR" dirty="0" smtClean="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sp>
        <p:nvSpPr>
          <p:cNvPr id="6" name="Unvan 1"/>
          <p:cNvSpPr>
            <a:spLocks noGrp="1"/>
          </p:cNvSpPr>
          <p:nvPr>
            <p:ph type="title"/>
          </p:nvPr>
        </p:nvSpPr>
        <p:spPr>
          <a:xfrm>
            <a:off x="807308" y="378941"/>
            <a:ext cx="9761838" cy="947351"/>
          </a:xfrm>
        </p:spPr>
        <p:txBody>
          <a:bodyPr>
            <a:normAutofit/>
          </a:bodyPr>
          <a:lstStyle/>
          <a:p>
            <a:pPr algn="ctr"/>
            <a:r>
              <a:rPr lang="tr-TR" sz="2800" b="1" dirty="0">
                <a:latin typeface="Arial" panose="020B0604020202020204" pitchFamily="34" charset="0"/>
                <a:cs typeface="Arial" panose="020B0604020202020204" pitchFamily="34" charset="0"/>
              </a:rPr>
              <a:t>HER ÇEMBERDE ÜÇ OKUL OLMASI İÇİN OKUL SAYILARININ EŞİT OLMASI GEREKİYOR</a:t>
            </a:r>
          </a:p>
        </p:txBody>
      </p:sp>
      <p:sp>
        <p:nvSpPr>
          <p:cNvPr id="7" name="Dikdörtgen 6"/>
          <p:cNvSpPr/>
          <p:nvPr/>
        </p:nvSpPr>
        <p:spPr>
          <a:xfrm>
            <a:off x="1260389" y="6080126"/>
            <a:ext cx="4135395" cy="4771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1200" b="1" i="1" dirty="0">
                <a:latin typeface="Arial" panose="020B0604020202020204" pitchFamily="34" charset="0"/>
                <a:cs typeface="Arial" panose="020B0604020202020204" pitchFamily="34" charset="0"/>
              </a:rPr>
              <a:t>FEN LİSELERİ, SOSYAL BİLİMLER LİSELERİ VE PROJE OKULLARI  DAHİL EDİLMEMİŞTİR</a:t>
            </a:r>
            <a:endParaRPr lang="tr-TR" sz="1200" dirty="0">
              <a:latin typeface="Arial" panose="020B0604020202020204" pitchFamily="34" charset="0"/>
              <a:cs typeface="Arial" panose="020B0604020202020204" pitchFamily="34" charset="0"/>
            </a:endParaRPr>
          </a:p>
        </p:txBody>
      </p:sp>
      <p:pic>
        <p:nvPicPr>
          <p:cNvPr id="8" name="Resim 7"/>
          <p:cNvPicPr>
            <a:picLocks noChangeAspect="1"/>
          </p:cNvPicPr>
          <p:nvPr/>
        </p:nvPicPr>
        <p:blipFill>
          <a:blip r:embed="rId2"/>
          <a:stretch>
            <a:fillRect/>
          </a:stretch>
        </p:blipFill>
        <p:spPr>
          <a:xfrm>
            <a:off x="1260389" y="1392195"/>
            <a:ext cx="4560203" cy="4431089"/>
          </a:xfrm>
          <a:prstGeom prst="rect">
            <a:avLst/>
          </a:prstGeom>
        </p:spPr>
      </p:pic>
      <p:pic>
        <p:nvPicPr>
          <p:cNvPr id="9" name="Resim 8"/>
          <p:cNvPicPr>
            <a:picLocks noChangeAspect="1"/>
          </p:cNvPicPr>
          <p:nvPr/>
        </p:nvPicPr>
        <p:blipFill>
          <a:blip r:embed="rId2"/>
          <a:stretch>
            <a:fillRect/>
          </a:stretch>
        </p:blipFill>
        <p:spPr>
          <a:xfrm>
            <a:off x="1412789" y="1544595"/>
            <a:ext cx="4560203" cy="4431089"/>
          </a:xfrm>
          <a:prstGeom prst="rect">
            <a:avLst/>
          </a:prstGeom>
        </p:spPr>
      </p:pic>
    </p:spTree>
    <p:extLst>
      <p:ext uri="{BB962C8B-B14F-4D97-AF65-F5344CB8AC3E}">
        <p14:creationId xmlns:p14="http://schemas.microsoft.com/office/powerpoint/2010/main" val="498140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6520" y="362465"/>
            <a:ext cx="10882184" cy="840259"/>
          </a:xfrm>
        </p:spPr>
        <p:txBody>
          <a:bodyPr>
            <a:normAutofit/>
          </a:bodyPr>
          <a:lstStyle/>
          <a:p>
            <a:pPr algn="ctr"/>
            <a:r>
              <a:rPr lang="tr-TR" sz="3200" b="1" dirty="0" smtClean="0"/>
              <a:t>Öğrenciler ve Veliler Akademik Liseleri Tercih Ediyor</a:t>
            </a:r>
            <a:endParaRPr lang="tr-TR" sz="3200" b="1" dirty="0"/>
          </a:p>
        </p:txBody>
      </p:sp>
      <p:graphicFrame>
        <p:nvGraphicFramePr>
          <p:cNvPr id="5" name="İçerik Yer Tutucusu 4"/>
          <p:cNvGraphicFramePr>
            <a:graphicFrameLocks noGrp="1"/>
          </p:cNvGraphicFramePr>
          <p:nvPr>
            <p:ph sz="half" idx="1"/>
            <p:extLst>
              <p:ext uri="{D42A27DB-BD31-4B8C-83A1-F6EECF244321}">
                <p14:modId xmlns:p14="http://schemas.microsoft.com/office/powerpoint/2010/main" val="2990262559"/>
              </p:ext>
            </p:extLst>
          </p:nvPr>
        </p:nvGraphicFramePr>
        <p:xfrm>
          <a:off x="1309381" y="1503102"/>
          <a:ext cx="9391138" cy="4258962"/>
        </p:xfrm>
        <a:graphic>
          <a:graphicData uri="http://schemas.openxmlformats.org/drawingml/2006/table">
            <a:tbl>
              <a:tblPr>
                <a:tableStyleId>{616DA210-FB5B-4158-B5E0-FEB733F419BA}</a:tableStyleId>
              </a:tblPr>
              <a:tblGrid>
                <a:gridCol w="1433385"/>
                <a:gridCol w="1130598"/>
                <a:gridCol w="1306942"/>
                <a:gridCol w="1297270"/>
                <a:gridCol w="1262207"/>
                <a:gridCol w="1480368"/>
                <a:gridCol w="1480368"/>
              </a:tblGrid>
              <a:tr h="1292755">
                <a:tc>
                  <a:txBody>
                    <a:bodyPr/>
                    <a:lstStyle/>
                    <a:p>
                      <a:pPr algn="ctr" fontAlgn="ctr"/>
                      <a:r>
                        <a:rPr lang="tr-TR" sz="1400" b="1" u="none" strike="noStrike" dirty="0">
                          <a:effectLst/>
                          <a:latin typeface="Arial" panose="020B0604020202020204" pitchFamily="34" charset="0"/>
                          <a:cs typeface="Arial" panose="020B0604020202020204" pitchFamily="34" charset="0"/>
                        </a:rPr>
                        <a:t>MEB 2016-2017 İSTATİSTİKLERİ</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dirty="0">
                          <a:effectLst/>
                          <a:latin typeface="Arial" panose="020B0604020202020204" pitchFamily="34" charset="0"/>
                          <a:cs typeface="Arial" panose="020B0604020202020204" pitchFamily="34" charset="0"/>
                        </a:rPr>
                        <a:t>ÖĞRENCİ SAYISI</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dirty="0">
                          <a:effectLst/>
                          <a:latin typeface="Arial" panose="020B0604020202020204" pitchFamily="34" charset="0"/>
                          <a:cs typeface="Arial" panose="020B0604020202020204" pitchFamily="34" charset="0"/>
                        </a:rPr>
                        <a:t>DERSLİK SAYISI</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dirty="0">
                          <a:effectLst/>
                          <a:latin typeface="Arial" panose="020B0604020202020204" pitchFamily="34" charset="0"/>
                          <a:cs typeface="Arial" panose="020B0604020202020204" pitchFamily="34" charset="0"/>
                        </a:rPr>
                        <a:t>ÖĞRETMEN SAYISI</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dirty="0">
                          <a:effectLst/>
                          <a:latin typeface="Arial" panose="020B0604020202020204" pitchFamily="34" charset="0"/>
                          <a:cs typeface="Arial" panose="020B0604020202020204" pitchFamily="34" charset="0"/>
                        </a:rPr>
                        <a:t>OKUL BAŞINA ÖĞRENCİ</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a:effectLst/>
                          <a:latin typeface="Arial" panose="020B0604020202020204" pitchFamily="34" charset="0"/>
                          <a:cs typeface="Arial" panose="020B0604020202020204" pitchFamily="34" charset="0"/>
                        </a:rPr>
                        <a:t>DERSLİK BAŞINA ÖĞRENCİ</a:t>
                      </a:r>
                      <a:endParaRPr lang="tr-TR" sz="1400" b="1" i="0" u="none" strike="noStrike">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a:effectLst/>
                          <a:latin typeface="Arial" panose="020B0604020202020204" pitchFamily="34" charset="0"/>
                          <a:cs typeface="Arial" panose="020B0604020202020204" pitchFamily="34" charset="0"/>
                        </a:rPr>
                        <a:t>ÖĞRETMEN BAŞINA ÖĞRENCİ</a:t>
                      </a:r>
                      <a:endParaRPr lang="tr-TR" sz="1400" b="1" i="0" u="none" strike="noStrike">
                        <a:solidFill>
                          <a:srgbClr val="000000"/>
                        </a:solidFill>
                        <a:effectLst/>
                        <a:latin typeface="Arial" panose="020B0604020202020204" pitchFamily="34" charset="0"/>
                        <a:cs typeface="Arial" panose="020B0604020202020204" pitchFamily="34" charset="0"/>
                      </a:endParaRPr>
                    </a:p>
                  </a:txBody>
                  <a:tcPr marL="6531" marR="6531" marT="6531" marB="0" anchor="ctr"/>
                </a:tc>
              </a:tr>
              <a:tr h="754497">
                <a:tc>
                  <a:txBody>
                    <a:bodyPr/>
                    <a:lstStyle/>
                    <a:p>
                      <a:pPr algn="ctr" fontAlgn="ctr"/>
                      <a:r>
                        <a:rPr lang="tr-TR" sz="1400" b="1" u="none" strike="noStrike">
                          <a:effectLst/>
                          <a:latin typeface="Arial" panose="020B0604020202020204" pitchFamily="34" charset="0"/>
                          <a:cs typeface="Arial" panose="020B0604020202020204" pitchFamily="34" charset="0"/>
                        </a:rPr>
                        <a:t>ANADOLU LİSESİ</a:t>
                      </a:r>
                      <a:endParaRPr lang="tr-TR" sz="1400" b="1" i="0" u="none" strike="noStrike">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a:effectLst/>
                          <a:latin typeface="Arial" panose="020B0604020202020204" pitchFamily="34" charset="0"/>
                          <a:cs typeface="Arial" panose="020B0604020202020204" pitchFamily="34" charset="0"/>
                        </a:rPr>
                        <a:t>1.361.975</a:t>
                      </a:r>
                      <a:endParaRPr lang="tr-TR" sz="1400" b="1" i="0" u="none" strike="noStrike">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dirty="0" smtClean="0">
                          <a:effectLst/>
                          <a:latin typeface="Arial" panose="020B0604020202020204" pitchFamily="34" charset="0"/>
                          <a:cs typeface="Arial" panose="020B0604020202020204" pitchFamily="34" charset="0"/>
                        </a:rPr>
                        <a:t>50.532</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a:effectLst/>
                          <a:latin typeface="Arial" panose="020B0604020202020204" pitchFamily="34" charset="0"/>
                          <a:cs typeface="Arial" panose="020B0604020202020204" pitchFamily="34" charset="0"/>
                        </a:rPr>
                        <a:t>86.892</a:t>
                      </a:r>
                      <a:endParaRPr lang="tr-TR" sz="1400" b="1" i="0" u="none" strike="noStrike">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dirty="0" smtClean="0">
                          <a:effectLst/>
                          <a:latin typeface="Arial" panose="020B0604020202020204" pitchFamily="34" charset="0"/>
                          <a:cs typeface="Arial" panose="020B0604020202020204" pitchFamily="34" charset="0"/>
                        </a:rPr>
                        <a:t>562</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dirty="0" smtClean="0">
                          <a:effectLst/>
                          <a:latin typeface="Arial" panose="020B0604020202020204" pitchFamily="34" charset="0"/>
                          <a:cs typeface="Arial" panose="020B0604020202020204" pitchFamily="34" charset="0"/>
                        </a:rPr>
                        <a:t>27</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dirty="0">
                          <a:effectLst/>
                          <a:latin typeface="Arial" panose="020B0604020202020204" pitchFamily="34" charset="0"/>
                          <a:cs typeface="Arial" panose="020B0604020202020204" pitchFamily="34" charset="0"/>
                        </a:rPr>
                        <a:t>16 </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r>
              <a:tr h="1325680">
                <a:tc>
                  <a:txBody>
                    <a:bodyPr/>
                    <a:lstStyle/>
                    <a:p>
                      <a:pPr algn="ctr" fontAlgn="ctr"/>
                      <a:r>
                        <a:rPr lang="tr-TR" sz="1400" b="1" u="none" strike="noStrike" dirty="0">
                          <a:effectLst/>
                          <a:latin typeface="Arial" panose="020B0604020202020204" pitchFamily="34" charset="0"/>
                          <a:cs typeface="Arial" panose="020B0604020202020204" pitchFamily="34" charset="0"/>
                        </a:rPr>
                        <a:t>MESLEKİ VE TEKNİK ANADOLU LSESİ </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dirty="0">
                          <a:effectLst/>
                          <a:latin typeface="Arial" panose="020B0604020202020204" pitchFamily="34" charset="0"/>
                          <a:cs typeface="Arial" panose="020B0604020202020204" pitchFamily="34" charset="0"/>
                        </a:rPr>
                        <a:t>1.268.017</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dirty="0">
                          <a:effectLst/>
                          <a:latin typeface="Arial" panose="020B0604020202020204" pitchFamily="34" charset="0"/>
                          <a:cs typeface="Arial" panose="020B0604020202020204" pitchFamily="34" charset="0"/>
                        </a:rPr>
                        <a:t>57.101</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dirty="0">
                          <a:effectLst/>
                          <a:latin typeface="Arial" panose="020B0604020202020204" pitchFamily="34" charset="0"/>
                          <a:cs typeface="Arial" panose="020B0604020202020204" pitchFamily="34" charset="0"/>
                        </a:rPr>
                        <a:t>123.920</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dirty="0">
                          <a:effectLst/>
                          <a:latin typeface="Arial" panose="020B0604020202020204" pitchFamily="34" charset="0"/>
                          <a:cs typeface="Arial" panose="020B0604020202020204" pitchFamily="34" charset="0"/>
                        </a:rPr>
                        <a:t>397</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dirty="0" smtClean="0">
                          <a:effectLst/>
                          <a:latin typeface="Arial" panose="020B0604020202020204" pitchFamily="34" charset="0"/>
                          <a:cs typeface="Arial" panose="020B0604020202020204" pitchFamily="34" charset="0"/>
                        </a:rPr>
                        <a:t>22</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dirty="0">
                          <a:effectLst/>
                          <a:latin typeface="Arial" panose="020B0604020202020204" pitchFamily="34" charset="0"/>
                          <a:cs typeface="Arial" panose="020B0604020202020204" pitchFamily="34" charset="0"/>
                        </a:rPr>
                        <a:t>10 </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r>
              <a:tr h="886030">
                <a:tc>
                  <a:txBody>
                    <a:bodyPr/>
                    <a:lstStyle/>
                    <a:p>
                      <a:pPr algn="ctr" fontAlgn="ctr"/>
                      <a:r>
                        <a:rPr lang="tr-TR" sz="1400" b="1" u="none" strike="noStrike" dirty="0">
                          <a:effectLst/>
                          <a:latin typeface="Arial" panose="020B0604020202020204" pitchFamily="34" charset="0"/>
                          <a:cs typeface="Arial" panose="020B0604020202020204" pitchFamily="34" charset="0"/>
                        </a:rPr>
                        <a:t>ANADOLU İMAM HATİP LİSELERİ</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a:effectLst/>
                          <a:latin typeface="Arial" panose="020B0604020202020204" pitchFamily="34" charset="0"/>
                          <a:cs typeface="Arial" panose="020B0604020202020204" pitchFamily="34" charset="0"/>
                        </a:rPr>
                        <a:t>506.516</a:t>
                      </a:r>
                      <a:endParaRPr lang="tr-TR" sz="1400" b="1" i="0" u="none" strike="noStrike">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a:effectLst/>
                          <a:latin typeface="Arial" panose="020B0604020202020204" pitchFamily="34" charset="0"/>
                          <a:cs typeface="Arial" panose="020B0604020202020204" pitchFamily="34" charset="0"/>
                        </a:rPr>
                        <a:t>30.203</a:t>
                      </a:r>
                      <a:endParaRPr lang="tr-TR" sz="1400" b="1" i="0" u="none" strike="noStrike">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a:effectLst/>
                          <a:latin typeface="Arial" panose="020B0604020202020204" pitchFamily="34" charset="0"/>
                          <a:cs typeface="Arial" panose="020B0604020202020204" pitchFamily="34" charset="0"/>
                        </a:rPr>
                        <a:t>40.891</a:t>
                      </a:r>
                      <a:endParaRPr lang="tr-TR" sz="1400" b="1" i="0" u="none" strike="noStrike">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dirty="0">
                          <a:effectLst/>
                          <a:latin typeface="Arial" panose="020B0604020202020204" pitchFamily="34" charset="0"/>
                          <a:cs typeface="Arial" panose="020B0604020202020204" pitchFamily="34" charset="0"/>
                        </a:rPr>
                        <a:t>348</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dirty="0" smtClean="0">
                          <a:effectLst/>
                          <a:latin typeface="Arial" panose="020B0604020202020204" pitchFamily="34" charset="0"/>
                          <a:cs typeface="Arial" panose="020B0604020202020204" pitchFamily="34" charset="0"/>
                        </a:rPr>
                        <a:t>17</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c>
                  <a:txBody>
                    <a:bodyPr/>
                    <a:lstStyle/>
                    <a:p>
                      <a:pPr algn="ctr" fontAlgn="ctr"/>
                      <a:r>
                        <a:rPr lang="tr-TR" sz="1400" b="1" u="none" strike="noStrike" dirty="0">
                          <a:effectLst/>
                          <a:latin typeface="Arial" panose="020B0604020202020204" pitchFamily="34" charset="0"/>
                          <a:cs typeface="Arial" panose="020B0604020202020204" pitchFamily="34" charset="0"/>
                        </a:rPr>
                        <a:t>12  </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6531" marR="6531" marT="6531" marB="0" anchor="ctr"/>
                </a:tc>
              </a:tr>
            </a:tbl>
          </a:graphicData>
        </a:graphic>
      </p:graphicFrame>
    </p:spTree>
    <p:extLst>
      <p:ext uri="{BB962C8B-B14F-4D97-AF65-F5344CB8AC3E}">
        <p14:creationId xmlns:p14="http://schemas.microsoft.com/office/powerpoint/2010/main" val="2675044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2388" y="426720"/>
            <a:ext cx="11444437" cy="603183"/>
          </a:xfrm>
        </p:spPr>
        <p:txBody>
          <a:bodyPr>
            <a:normAutofit/>
          </a:bodyPr>
          <a:lstStyle/>
          <a:p>
            <a:r>
              <a:rPr lang="tr-TR" sz="3000" b="1" dirty="0" smtClean="0">
                <a:latin typeface="Arial" panose="020B0604020202020204" pitchFamily="34" charset="0"/>
                <a:cs typeface="Arial" panose="020B0604020202020204" pitchFamily="34" charset="0"/>
              </a:rPr>
              <a:t>Pansiyonlu Okullarda Dahi Akademik Liseler Tercih Ediliyor</a:t>
            </a:r>
            <a:endParaRPr lang="tr-TR" sz="3000" b="1" dirty="0">
              <a:latin typeface="Arial" panose="020B0604020202020204" pitchFamily="34" charset="0"/>
              <a:cs typeface="Arial" panose="020B0604020202020204" pitchFamily="34" charset="0"/>
            </a:endParaRPr>
          </a:p>
        </p:txBody>
      </p:sp>
      <p:graphicFrame>
        <p:nvGraphicFramePr>
          <p:cNvPr id="5" name="İçerik Yer Tutucusu 4"/>
          <p:cNvGraphicFramePr>
            <a:graphicFrameLocks noGrp="1"/>
          </p:cNvGraphicFramePr>
          <p:nvPr>
            <p:ph sz="half" idx="1"/>
            <p:extLst>
              <p:ext uri="{D42A27DB-BD31-4B8C-83A1-F6EECF244321}">
                <p14:modId xmlns:p14="http://schemas.microsoft.com/office/powerpoint/2010/main" val="3000893324"/>
              </p:ext>
            </p:extLst>
          </p:nvPr>
        </p:nvGraphicFramePr>
        <p:xfrm>
          <a:off x="555858" y="1414713"/>
          <a:ext cx="6894095" cy="3784451"/>
        </p:xfrm>
        <a:graphic>
          <a:graphicData uri="http://schemas.openxmlformats.org/drawingml/2006/table">
            <a:tbl>
              <a:tblPr firstRow="1" firstCol="1" bandRow="1">
                <a:tableStyleId>{D7AC3CCA-C797-4891-BE02-D94E43425B78}</a:tableStyleId>
              </a:tblPr>
              <a:tblGrid>
                <a:gridCol w="1426946"/>
                <a:gridCol w="1526253"/>
                <a:gridCol w="1782315"/>
                <a:gridCol w="1158505"/>
                <a:gridCol w="1000076"/>
              </a:tblGrid>
              <a:tr h="0">
                <a:tc>
                  <a:txBody>
                    <a:bodyPr/>
                    <a:lstStyle/>
                    <a:p>
                      <a:pPr>
                        <a:lnSpc>
                          <a:spcPct val="107000"/>
                        </a:lnSpc>
                        <a:spcAft>
                          <a:spcPts val="0"/>
                        </a:spcAft>
                      </a:pPr>
                      <a:r>
                        <a:rPr lang="tr-TR" sz="1800" b="1" dirty="0">
                          <a:effectLst/>
                          <a:latin typeface="Arial" panose="020B0604020202020204" pitchFamily="34" charset="0"/>
                          <a:cs typeface="Arial" panose="020B0604020202020204" pitchFamily="34" charset="0"/>
                        </a:rPr>
                        <a:t>ÖĞRETİM DAİRESİ</a:t>
                      </a:r>
                      <a:endParaRPr lang="tr-TR" sz="1800" b="1" dirty="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c>
                  <a:txBody>
                    <a:bodyPr/>
                    <a:lstStyle/>
                    <a:p>
                      <a:pPr>
                        <a:lnSpc>
                          <a:spcPct val="107000"/>
                        </a:lnSpc>
                        <a:spcAft>
                          <a:spcPts val="0"/>
                        </a:spcAft>
                      </a:pPr>
                      <a:r>
                        <a:rPr lang="tr-TR" sz="1600" dirty="0">
                          <a:effectLst/>
                          <a:latin typeface="Arial" panose="020B0604020202020204" pitchFamily="34" charset="0"/>
                          <a:cs typeface="Arial" panose="020B0604020202020204" pitchFamily="34" charset="0"/>
                        </a:rPr>
                        <a:t>PANSİYONLU OKUL</a:t>
                      </a:r>
                    </a:p>
                    <a:p>
                      <a:pPr>
                        <a:lnSpc>
                          <a:spcPct val="107000"/>
                        </a:lnSpc>
                        <a:spcAft>
                          <a:spcPts val="0"/>
                        </a:spcAft>
                      </a:pPr>
                      <a:r>
                        <a:rPr lang="tr-TR" sz="1600" dirty="0">
                          <a:effectLst/>
                          <a:latin typeface="Arial" panose="020B0604020202020204" pitchFamily="34" charset="0"/>
                          <a:cs typeface="Arial" panose="020B0604020202020204" pitchFamily="34" charset="0"/>
                        </a:rPr>
                        <a:t>SAYISI</a:t>
                      </a:r>
                      <a:endParaRPr lang="tr-TR" sz="1600" dirty="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c>
                  <a:txBody>
                    <a:bodyPr/>
                    <a:lstStyle/>
                    <a:p>
                      <a:pPr>
                        <a:lnSpc>
                          <a:spcPct val="107000"/>
                        </a:lnSpc>
                        <a:spcAft>
                          <a:spcPts val="0"/>
                        </a:spcAft>
                      </a:pPr>
                      <a:r>
                        <a:rPr lang="tr-TR" sz="1600" dirty="0">
                          <a:effectLst/>
                          <a:latin typeface="Arial" panose="020B0604020202020204" pitchFamily="34" charset="0"/>
                          <a:cs typeface="Arial" panose="020B0604020202020204" pitchFamily="34" charset="0"/>
                        </a:rPr>
                        <a:t>PANSİYON</a:t>
                      </a:r>
                    </a:p>
                    <a:p>
                      <a:pPr>
                        <a:lnSpc>
                          <a:spcPct val="107000"/>
                        </a:lnSpc>
                        <a:spcAft>
                          <a:spcPts val="0"/>
                        </a:spcAft>
                      </a:pPr>
                      <a:r>
                        <a:rPr lang="tr-TR" sz="1600" dirty="0">
                          <a:effectLst/>
                          <a:latin typeface="Arial" panose="020B0604020202020204" pitchFamily="34" charset="0"/>
                          <a:cs typeface="Arial" panose="020B0604020202020204" pitchFamily="34" charset="0"/>
                        </a:rPr>
                        <a:t>KAPASİTESİ</a:t>
                      </a:r>
                      <a:endParaRPr lang="tr-TR" sz="1600" dirty="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c>
                  <a:txBody>
                    <a:bodyPr/>
                    <a:lstStyle/>
                    <a:p>
                      <a:pPr>
                        <a:lnSpc>
                          <a:spcPct val="107000"/>
                        </a:lnSpc>
                        <a:spcAft>
                          <a:spcPts val="0"/>
                        </a:spcAft>
                      </a:pPr>
                      <a:r>
                        <a:rPr lang="tr-TR" sz="1600" dirty="0" smtClean="0">
                          <a:effectLst/>
                          <a:latin typeface="Arial" panose="020B0604020202020204" pitchFamily="34" charset="0"/>
                          <a:cs typeface="Arial" panose="020B0604020202020204" pitchFamily="34" charset="0"/>
                        </a:rPr>
                        <a:t>KALAN SAYISI</a:t>
                      </a:r>
                      <a:endParaRPr lang="tr-TR" sz="1600" dirty="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c>
                  <a:txBody>
                    <a:bodyPr/>
                    <a:lstStyle/>
                    <a:p>
                      <a:pPr>
                        <a:lnSpc>
                          <a:spcPct val="107000"/>
                        </a:lnSpc>
                        <a:spcAft>
                          <a:spcPts val="0"/>
                        </a:spcAft>
                      </a:pPr>
                      <a:r>
                        <a:rPr lang="tr-TR" sz="1600" dirty="0">
                          <a:effectLst/>
                          <a:latin typeface="Arial" panose="020B0604020202020204" pitchFamily="34" charset="0"/>
                          <a:cs typeface="Arial" panose="020B0604020202020204" pitchFamily="34" charset="0"/>
                        </a:rPr>
                        <a:t>FARK</a:t>
                      </a:r>
                      <a:endParaRPr lang="tr-TR" sz="1600" dirty="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r>
              <a:tr h="913849">
                <a:tc>
                  <a:txBody>
                    <a:bodyPr/>
                    <a:lstStyle/>
                    <a:p>
                      <a:pPr>
                        <a:lnSpc>
                          <a:spcPct val="107000"/>
                        </a:lnSpc>
                        <a:spcAft>
                          <a:spcPts val="0"/>
                        </a:spcAft>
                      </a:pPr>
                      <a:r>
                        <a:rPr lang="tr-TR" sz="1800" b="1" dirty="0" smtClean="0">
                          <a:effectLst/>
                          <a:latin typeface="Arial" panose="020B0604020202020204" pitchFamily="34" charset="0"/>
                          <a:cs typeface="Arial" panose="020B0604020202020204" pitchFamily="34" charset="0"/>
                        </a:rPr>
                        <a:t>Ortaöğretim </a:t>
                      </a:r>
                    </a:p>
                    <a:p>
                      <a:pPr>
                        <a:lnSpc>
                          <a:spcPct val="107000"/>
                        </a:lnSpc>
                        <a:spcAft>
                          <a:spcPts val="0"/>
                        </a:spcAft>
                      </a:pPr>
                      <a:r>
                        <a:rPr lang="tr-TR" sz="1800" b="1" dirty="0" smtClean="0">
                          <a:effectLst/>
                          <a:latin typeface="Arial" panose="020B0604020202020204" pitchFamily="34" charset="0"/>
                          <a:cs typeface="Arial" panose="020B0604020202020204" pitchFamily="34" charset="0"/>
                        </a:rPr>
                        <a:t>Genel </a:t>
                      </a:r>
                      <a:r>
                        <a:rPr lang="tr-TR" sz="1800" b="1" dirty="0" err="1" smtClean="0">
                          <a:effectLst/>
                          <a:latin typeface="Arial" panose="020B0604020202020204" pitchFamily="34" charset="0"/>
                          <a:cs typeface="Arial" panose="020B0604020202020204" pitchFamily="34" charset="0"/>
                        </a:rPr>
                        <a:t>müd</a:t>
                      </a:r>
                      <a:r>
                        <a:rPr lang="tr-TR" sz="1800" b="1" dirty="0" smtClean="0">
                          <a:effectLst/>
                          <a:latin typeface="Arial" panose="020B0604020202020204" pitchFamily="34" charset="0"/>
                          <a:cs typeface="Arial" panose="020B0604020202020204" pitchFamily="34" charset="0"/>
                        </a:rPr>
                        <a:t>.</a:t>
                      </a:r>
                      <a:endParaRPr lang="tr-TR" sz="1800" b="1" dirty="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c>
                  <a:txBody>
                    <a:bodyPr/>
                    <a:lstStyle/>
                    <a:p>
                      <a:pPr algn="ctr">
                        <a:lnSpc>
                          <a:spcPct val="107000"/>
                        </a:lnSpc>
                        <a:spcAft>
                          <a:spcPts val="0"/>
                        </a:spcAft>
                      </a:pPr>
                      <a:r>
                        <a:rPr lang="tr-TR" sz="1800" dirty="0">
                          <a:effectLst/>
                          <a:latin typeface="Arial" panose="020B0604020202020204" pitchFamily="34" charset="0"/>
                          <a:cs typeface="Arial" panose="020B0604020202020204" pitchFamily="34" charset="0"/>
                        </a:rPr>
                        <a:t>1027</a:t>
                      </a:r>
                      <a:endParaRPr lang="tr-TR" sz="1800" dirty="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c>
                  <a:txBody>
                    <a:bodyPr/>
                    <a:lstStyle/>
                    <a:p>
                      <a:pPr algn="ctr">
                        <a:lnSpc>
                          <a:spcPct val="107000"/>
                        </a:lnSpc>
                        <a:spcAft>
                          <a:spcPts val="0"/>
                        </a:spcAft>
                      </a:pPr>
                      <a:r>
                        <a:rPr lang="tr-TR" sz="1800" dirty="0" smtClean="0">
                          <a:effectLst/>
                          <a:latin typeface="Arial" panose="020B0604020202020204" pitchFamily="34" charset="0"/>
                          <a:cs typeface="Arial" panose="020B0604020202020204" pitchFamily="34" charset="0"/>
                        </a:rPr>
                        <a:t>194.841</a:t>
                      </a:r>
                      <a:endParaRPr lang="tr-TR" sz="1800" dirty="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c>
                  <a:txBody>
                    <a:bodyPr/>
                    <a:lstStyle/>
                    <a:p>
                      <a:pPr algn="ctr">
                        <a:lnSpc>
                          <a:spcPct val="107000"/>
                        </a:lnSpc>
                        <a:spcAft>
                          <a:spcPts val="0"/>
                        </a:spcAft>
                      </a:pPr>
                      <a:r>
                        <a:rPr lang="tr-TR" sz="1800" b="1" dirty="0" smtClean="0">
                          <a:effectLst/>
                          <a:latin typeface="Arial" panose="020B0604020202020204" pitchFamily="34" charset="0"/>
                          <a:cs typeface="Arial" panose="020B0604020202020204" pitchFamily="34" charset="0"/>
                        </a:rPr>
                        <a:t>108.116</a:t>
                      </a:r>
                      <a:endParaRPr lang="tr-TR" sz="1800" b="1" dirty="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c>
                  <a:txBody>
                    <a:bodyPr/>
                    <a:lstStyle/>
                    <a:p>
                      <a:pPr algn="ctr">
                        <a:lnSpc>
                          <a:spcPct val="107000"/>
                        </a:lnSpc>
                        <a:spcAft>
                          <a:spcPts val="0"/>
                        </a:spcAft>
                      </a:pPr>
                      <a:r>
                        <a:rPr lang="tr-TR" sz="1800" dirty="0" smtClean="0">
                          <a:effectLst/>
                          <a:latin typeface="Arial" panose="020B0604020202020204" pitchFamily="34" charset="0"/>
                          <a:cs typeface="Arial" panose="020B0604020202020204" pitchFamily="34" charset="0"/>
                        </a:rPr>
                        <a:t>86.725</a:t>
                      </a:r>
                      <a:endParaRPr lang="tr-TR" sz="1800" dirty="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r>
              <a:tr h="1107235">
                <a:tc>
                  <a:txBody>
                    <a:bodyPr/>
                    <a:lstStyle/>
                    <a:p>
                      <a:pPr>
                        <a:lnSpc>
                          <a:spcPct val="107000"/>
                        </a:lnSpc>
                        <a:spcAft>
                          <a:spcPts val="0"/>
                        </a:spcAft>
                      </a:pPr>
                      <a:r>
                        <a:rPr lang="tr-TR" sz="1800" b="1" dirty="0" smtClean="0">
                          <a:effectLst/>
                          <a:latin typeface="Arial" panose="020B0604020202020204" pitchFamily="34" charset="0"/>
                          <a:cs typeface="Arial" panose="020B0604020202020204" pitchFamily="34" charset="0"/>
                        </a:rPr>
                        <a:t>Mesleki ve Teknik Eğitim Genel </a:t>
                      </a:r>
                      <a:r>
                        <a:rPr lang="tr-TR" sz="1800" b="1" dirty="0" err="1" smtClean="0">
                          <a:effectLst/>
                          <a:latin typeface="Arial" panose="020B0604020202020204" pitchFamily="34" charset="0"/>
                          <a:cs typeface="Arial" panose="020B0604020202020204" pitchFamily="34" charset="0"/>
                        </a:rPr>
                        <a:t>Müd</a:t>
                      </a:r>
                      <a:r>
                        <a:rPr lang="tr-TR" sz="1800" b="1" dirty="0" smtClean="0">
                          <a:effectLst/>
                          <a:latin typeface="Arial" panose="020B0604020202020204" pitchFamily="34" charset="0"/>
                          <a:cs typeface="Arial" panose="020B0604020202020204" pitchFamily="34" charset="0"/>
                        </a:rPr>
                        <a:t>.</a:t>
                      </a:r>
                      <a:endParaRPr lang="tr-TR" sz="1800" b="1" dirty="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c>
                  <a:txBody>
                    <a:bodyPr/>
                    <a:lstStyle/>
                    <a:p>
                      <a:pPr algn="ctr">
                        <a:lnSpc>
                          <a:spcPct val="107000"/>
                        </a:lnSpc>
                        <a:spcAft>
                          <a:spcPts val="0"/>
                        </a:spcAft>
                      </a:pPr>
                      <a:r>
                        <a:rPr lang="tr-TR" sz="1800" dirty="0">
                          <a:effectLst/>
                          <a:latin typeface="Arial" panose="020B0604020202020204" pitchFamily="34" charset="0"/>
                          <a:cs typeface="Arial" panose="020B0604020202020204" pitchFamily="34" charset="0"/>
                        </a:rPr>
                        <a:t> </a:t>
                      </a:r>
                    </a:p>
                    <a:p>
                      <a:pPr algn="ctr">
                        <a:lnSpc>
                          <a:spcPct val="107000"/>
                        </a:lnSpc>
                        <a:spcAft>
                          <a:spcPts val="0"/>
                        </a:spcAft>
                      </a:pPr>
                      <a:r>
                        <a:rPr lang="tr-TR" sz="1800" dirty="0">
                          <a:effectLst/>
                          <a:latin typeface="Arial" panose="020B0604020202020204" pitchFamily="34" charset="0"/>
                          <a:cs typeface="Arial" panose="020B0604020202020204" pitchFamily="34" charset="0"/>
                        </a:rPr>
                        <a:t>767</a:t>
                      </a:r>
                      <a:endParaRPr lang="tr-TR" sz="1800" dirty="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c>
                  <a:txBody>
                    <a:bodyPr/>
                    <a:lstStyle/>
                    <a:p>
                      <a:pPr algn="ctr">
                        <a:lnSpc>
                          <a:spcPct val="107000"/>
                        </a:lnSpc>
                        <a:spcAft>
                          <a:spcPts val="0"/>
                        </a:spcAft>
                      </a:pPr>
                      <a:r>
                        <a:rPr lang="tr-TR" sz="1800" dirty="0">
                          <a:effectLst/>
                          <a:latin typeface="Arial" panose="020B0604020202020204" pitchFamily="34" charset="0"/>
                          <a:cs typeface="Arial" panose="020B0604020202020204" pitchFamily="34" charset="0"/>
                        </a:rPr>
                        <a:t> </a:t>
                      </a:r>
                    </a:p>
                    <a:p>
                      <a:pPr algn="ctr">
                        <a:lnSpc>
                          <a:spcPct val="107000"/>
                        </a:lnSpc>
                        <a:spcAft>
                          <a:spcPts val="0"/>
                        </a:spcAft>
                      </a:pPr>
                      <a:r>
                        <a:rPr lang="tr-TR" sz="1800" dirty="0" smtClean="0">
                          <a:effectLst/>
                          <a:latin typeface="Arial" panose="020B0604020202020204" pitchFamily="34" charset="0"/>
                          <a:cs typeface="Arial" panose="020B0604020202020204" pitchFamily="34" charset="0"/>
                        </a:rPr>
                        <a:t>121.635</a:t>
                      </a:r>
                      <a:endParaRPr lang="tr-TR" sz="1800" dirty="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c>
                  <a:txBody>
                    <a:bodyPr/>
                    <a:lstStyle/>
                    <a:p>
                      <a:pPr algn="ctr">
                        <a:lnSpc>
                          <a:spcPct val="107000"/>
                        </a:lnSpc>
                        <a:spcAft>
                          <a:spcPts val="0"/>
                        </a:spcAft>
                      </a:pPr>
                      <a:r>
                        <a:rPr lang="tr-TR" sz="1800" b="1" dirty="0">
                          <a:effectLst/>
                          <a:latin typeface="Arial" panose="020B0604020202020204" pitchFamily="34" charset="0"/>
                          <a:cs typeface="Arial" panose="020B0604020202020204" pitchFamily="34" charset="0"/>
                        </a:rPr>
                        <a:t> </a:t>
                      </a:r>
                    </a:p>
                    <a:p>
                      <a:pPr algn="ctr">
                        <a:lnSpc>
                          <a:spcPct val="107000"/>
                        </a:lnSpc>
                        <a:spcAft>
                          <a:spcPts val="0"/>
                        </a:spcAft>
                      </a:pPr>
                      <a:r>
                        <a:rPr lang="tr-TR" sz="1800" b="1" dirty="0" smtClean="0">
                          <a:effectLst/>
                          <a:latin typeface="Arial" panose="020B0604020202020204" pitchFamily="34" charset="0"/>
                          <a:cs typeface="Arial" panose="020B0604020202020204" pitchFamily="34" charset="0"/>
                        </a:rPr>
                        <a:t>60.215</a:t>
                      </a:r>
                      <a:endParaRPr lang="tr-TR" sz="1800" b="1" dirty="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c>
                  <a:txBody>
                    <a:bodyPr/>
                    <a:lstStyle/>
                    <a:p>
                      <a:pPr algn="ctr">
                        <a:lnSpc>
                          <a:spcPct val="107000"/>
                        </a:lnSpc>
                        <a:spcAft>
                          <a:spcPts val="0"/>
                        </a:spcAft>
                      </a:pPr>
                      <a:r>
                        <a:rPr lang="tr-TR" sz="1800" dirty="0">
                          <a:effectLst/>
                          <a:latin typeface="Arial" panose="020B0604020202020204" pitchFamily="34" charset="0"/>
                          <a:cs typeface="Arial" panose="020B0604020202020204" pitchFamily="34" charset="0"/>
                        </a:rPr>
                        <a:t> </a:t>
                      </a:r>
                    </a:p>
                    <a:p>
                      <a:pPr algn="ctr">
                        <a:lnSpc>
                          <a:spcPct val="107000"/>
                        </a:lnSpc>
                        <a:spcAft>
                          <a:spcPts val="0"/>
                        </a:spcAft>
                      </a:pPr>
                      <a:r>
                        <a:rPr lang="tr-TR" sz="1800" dirty="0" smtClean="0">
                          <a:effectLst/>
                          <a:latin typeface="Arial" panose="020B0604020202020204" pitchFamily="34" charset="0"/>
                          <a:cs typeface="Arial" panose="020B0604020202020204" pitchFamily="34" charset="0"/>
                        </a:rPr>
                        <a:t>61.420</a:t>
                      </a:r>
                      <a:endParaRPr lang="tr-TR" sz="1800" dirty="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r>
              <a:tr h="913849">
                <a:tc>
                  <a:txBody>
                    <a:bodyPr/>
                    <a:lstStyle/>
                    <a:p>
                      <a:pPr>
                        <a:lnSpc>
                          <a:spcPct val="107000"/>
                        </a:lnSpc>
                        <a:spcAft>
                          <a:spcPts val="0"/>
                        </a:spcAft>
                      </a:pPr>
                      <a:r>
                        <a:rPr lang="tr-TR" sz="1800" b="1" dirty="0" smtClean="0">
                          <a:effectLst/>
                          <a:latin typeface="Arial" panose="020B0604020202020204" pitchFamily="34" charset="0"/>
                          <a:cs typeface="Arial" panose="020B0604020202020204" pitchFamily="34" charset="0"/>
                        </a:rPr>
                        <a:t>Din Öğretimi </a:t>
                      </a:r>
                    </a:p>
                    <a:p>
                      <a:pPr>
                        <a:lnSpc>
                          <a:spcPct val="107000"/>
                        </a:lnSpc>
                        <a:spcAft>
                          <a:spcPts val="0"/>
                        </a:spcAft>
                      </a:pPr>
                      <a:r>
                        <a:rPr lang="tr-TR" sz="1800" b="1" dirty="0" smtClean="0">
                          <a:effectLst/>
                          <a:latin typeface="Arial" panose="020B0604020202020204" pitchFamily="34" charset="0"/>
                          <a:cs typeface="Arial" panose="020B0604020202020204" pitchFamily="34" charset="0"/>
                        </a:rPr>
                        <a:t>Genel </a:t>
                      </a:r>
                      <a:r>
                        <a:rPr lang="tr-TR" sz="1800" b="1" dirty="0" err="1" smtClean="0">
                          <a:effectLst/>
                          <a:latin typeface="Arial" panose="020B0604020202020204" pitchFamily="34" charset="0"/>
                          <a:cs typeface="Arial" panose="020B0604020202020204" pitchFamily="34" charset="0"/>
                        </a:rPr>
                        <a:t>Müd</a:t>
                      </a:r>
                      <a:r>
                        <a:rPr lang="tr-TR" sz="1800" b="1" dirty="0" smtClean="0">
                          <a:effectLst/>
                          <a:latin typeface="Arial" panose="020B0604020202020204" pitchFamily="34" charset="0"/>
                          <a:cs typeface="Arial" panose="020B0604020202020204" pitchFamily="34" charset="0"/>
                        </a:rPr>
                        <a:t>.</a:t>
                      </a:r>
                      <a:endParaRPr lang="tr-TR" sz="1800" b="1" dirty="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c>
                  <a:txBody>
                    <a:bodyPr/>
                    <a:lstStyle/>
                    <a:p>
                      <a:pPr algn="ctr">
                        <a:lnSpc>
                          <a:spcPct val="107000"/>
                        </a:lnSpc>
                        <a:spcAft>
                          <a:spcPts val="0"/>
                        </a:spcAft>
                      </a:pPr>
                      <a:r>
                        <a:rPr lang="tr-TR" sz="1800">
                          <a:effectLst/>
                          <a:latin typeface="Arial" panose="020B0604020202020204" pitchFamily="34" charset="0"/>
                          <a:cs typeface="Arial" panose="020B0604020202020204" pitchFamily="34" charset="0"/>
                        </a:rPr>
                        <a:t> </a:t>
                      </a:r>
                    </a:p>
                    <a:p>
                      <a:pPr algn="ctr">
                        <a:lnSpc>
                          <a:spcPct val="107000"/>
                        </a:lnSpc>
                        <a:spcAft>
                          <a:spcPts val="0"/>
                        </a:spcAft>
                      </a:pPr>
                      <a:r>
                        <a:rPr lang="tr-TR" sz="1800">
                          <a:effectLst/>
                          <a:latin typeface="Arial" panose="020B0604020202020204" pitchFamily="34" charset="0"/>
                          <a:cs typeface="Arial" panose="020B0604020202020204" pitchFamily="34" charset="0"/>
                        </a:rPr>
                        <a:t>829</a:t>
                      </a:r>
                      <a:endParaRPr lang="tr-TR" sz="180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c>
                  <a:txBody>
                    <a:bodyPr/>
                    <a:lstStyle/>
                    <a:p>
                      <a:pPr algn="ctr">
                        <a:lnSpc>
                          <a:spcPct val="107000"/>
                        </a:lnSpc>
                        <a:spcAft>
                          <a:spcPts val="0"/>
                        </a:spcAft>
                      </a:pPr>
                      <a:r>
                        <a:rPr lang="tr-TR" sz="1800" dirty="0">
                          <a:effectLst/>
                          <a:latin typeface="Arial" panose="020B0604020202020204" pitchFamily="34" charset="0"/>
                          <a:cs typeface="Arial" panose="020B0604020202020204" pitchFamily="34" charset="0"/>
                        </a:rPr>
                        <a:t> </a:t>
                      </a:r>
                    </a:p>
                    <a:p>
                      <a:pPr algn="ctr">
                        <a:lnSpc>
                          <a:spcPct val="107000"/>
                        </a:lnSpc>
                        <a:spcAft>
                          <a:spcPts val="0"/>
                        </a:spcAft>
                      </a:pPr>
                      <a:r>
                        <a:rPr lang="tr-TR" sz="1800" dirty="0" smtClean="0">
                          <a:effectLst/>
                          <a:latin typeface="Arial" panose="020B0604020202020204" pitchFamily="34" charset="0"/>
                          <a:cs typeface="Arial" panose="020B0604020202020204" pitchFamily="34" charset="0"/>
                        </a:rPr>
                        <a:t>123.246</a:t>
                      </a:r>
                      <a:endParaRPr lang="tr-TR" sz="1800" dirty="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c>
                  <a:txBody>
                    <a:bodyPr/>
                    <a:lstStyle/>
                    <a:p>
                      <a:pPr algn="ctr">
                        <a:lnSpc>
                          <a:spcPct val="107000"/>
                        </a:lnSpc>
                        <a:spcAft>
                          <a:spcPts val="0"/>
                        </a:spcAft>
                      </a:pPr>
                      <a:r>
                        <a:rPr lang="tr-TR" sz="1800" b="1" dirty="0">
                          <a:effectLst/>
                          <a:latin typeface="Arial" panose="020B0604020202020204" pitchFamily="34" charset="0"/>
                          <a:cs typeface="Arial" panose="020B0604020202020204" pitchFamily="34" charset="0"/>
                        </a:rPr>
                        <a:t> </a:t>
                      </a:r>
                    </a:p>
                    <a:p>
                      <a:pPr algn="ctr">
                        <a:lnSpc>
                          <a:spcPct val="107000"/>
                        </a:lnSpc>
                        <a:spcAft>
                          <a:spcPts val="0"/>
                        </a:spcAft>
                      </a:pPr>
                      <a:r>
                        <a:rPr lang="tr-TR" sz="1800" b="1" dirty="0" smtClean="0">
                          <a:effectLst/>
                          <a:latin typeface="Arial" panose="020B0604020202020204" pitchFamily="34" charset="0"/>
                          <a:cs typeface="Arial" panose="020B0604020202020204" pitchFamily="34" charset="0"/>
                        </a:rPr>
                        <a:t>46.124</a:t>
                      </a:r>
                      <a:endParaRPr lang="tr-TR" sz="1800" b="1" dirty="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c>
                  <a:txBody>
                    <a:bodyPr/>
                    <a:lstStyle/>
                    <a:p>
                      <a:pPr algn="ctr">
                        <a:lnSpc>
                          <a:spcPct val="107000"/>
                        </a:lnSpc>
                        <a:spcAft>
                          <a:spcPts val="0"/>
                        </a:spcAft>
                      </a:pPr>
                      <a:r>
                        <a:rPr lang="tr-TR" sz="1800" dirty="0">
                          <a:effectLst/>
                          <a:latin typeface="Arial" panose="020B0604020202020204" pitchFamily="34" charset="0"/>
                          <a:cs typeface="Arial" panose="020B0604020202020204" pitchFamily="34" charset="0"/>
                        </a:rPr>
                        <a:t> </a:t>
                      </a:r>
                    </a:p>
                    <a:p>
                      <a:pPr algn="ctr">
                        <a:lnSpc>
                          <a:spcPct val="107000"/>
                        </a:lnSpc>
                        <a:spcAft>
                          <a:spcPts val="0"/>
                        </a:spcAft>
                      </a:pPr>
                      <a:r>
                        <a:rPr lang="tr-TR" sz="1800" dirty="0" smtClean="0">
                          <a:effectLst/>
                          <a:latin typeface="Arial" panose="020B0604020202020204" pitchFamily="34" charset="0"/>
                          <a:cs typeface="Arial" panose="020B0604020202020204" pitchFamily="34" charset="0"/>
                        </a:rPr>
                        <a:t>77.122</a:t>
                      </a:r>
                      <a:endParaRPr lang="tr-TR" sz="1800" dirty="0">
                        <a:effectLst/>
                        <a:latin typeface="Arial" panose="020B0604020202020204" pitchFamily="34" charset="0"/>
                        <a:ea typeface="Calibri" panose="020F0502020204030204" pitchFamily="34" charset="0"/>
                        <a:cs typeface="Arial" panose="020B0604020202020204" pitchFamily="34" charset="0"/>
                      </a:endParaRPr>
                    </a:p>
                  </a:txBody>
                  <a:tcPr marL="36694" marR="36694" marT="0" marB="0">
                    <a:solidFill>
                      <a:srgbClr val="FFFF00"/>
                    </a:solidFill>
                  </a:tcPr>
                </a:tc>
              </a:tr>
            </a:tbl>
          </a:graphicData>
        </a:graphic>
      </p:graphicFrame>
      <p:sp>
        <p:nvSpPr>
          <p:cNvPr id="7" name="İçerik Yer Tutucusu 3"/>
          <p:cNvSpPr>
            <a:spLocks noGrp="1"/>
          </p:cNvSpPr>
          <p:nvPr>
            <p:ph sz="half" idx="2"/>
          </p:nvPr>
        </p:nvSpPr>
        <p:spPr>
          <a:xfrm>
            <a:off x="7546206" y="1414713"/>
            <a:ext cx="4350619" cy="4706954"/>
          </a:xfrm>
        </p:spPr>
        <p:txBody>
          <a:bodyPr>
            <a:normAutofit/>
          </a:bodyPr>
          <a:lstStyle/>
          <a:p>
            <a:pPr marL="45720" indent="0">
              <a:lnSpc>
                <a:spcPct val="107000"/>
              </a:lnSpc>
              <a:spcAft>
                <a:spcPts val="800"/>
              </a:spcAft>
              <a:buNone/>
            </a:pPr>
            <a:endParaRPr lang="tr-TR" sz="2400" dirty="0" smtClean="0">
              <a:latin typeface="Calibri" panose="020F0502020204030204" pitchFamily="34" charset="0"/>
              <a:ea typeface="Calibri" panose="020F0502020204030204" pitchFamily="34" charset="0"/>
              <a:cs typeface="Times New Roman" panose="02020603050405020304" pitchFamily="18" charset="0"/>
            </a:endParaRPr>
          </a:p>
          <a:p>
            <a:pPr marL="45720" indent="0">
              <a:lnSpc>
                <a:spcPct val="107000"/>
              </a:lnSpc>
              <a:spcAft>
                <a:spcPts val="800"/>
              </a:spcAft>
              <a:buNone/>
            </a:pPr>
            <a:r>
              <a:rPr lang="tr-TR" sz="2400" dirty="0" smtClean="0">
                <a:latin typeface="Calibri" panose="020F0502020204030204" pitchFamily="34" charset="0"/>
                <a:ea typeface="Calibri" panose="020F0502020204030204" pitchFamily="34" charset="0"/>
                <a:cs typeface="Times New Roman" panose="02020603050405020304" pitchFamily="18" charset="0"/>
              </a:rPr>
              <a:t>Toplam </a:t>
            </a:r>
            <a:r>
              <a:rPr lang="tr-TR" sz="2400" dirty="0">
                <a:latin typeface="Calibri" panose="020F0502020204030204" pitchFamily="34" charset="0"/>
                <a:ea typeface="Calibri" panose="020F0502020204030204" pitchFamily="34" charset="0"/>
                <a:cs typeface="Times New Roman" panose="02020603050405020304" pitchFamily="18" charset="0"/>
              </a:rPr>
              <a:t>225.267 kontenjanın boş kaldığı göz önüne alındığında, yeni yerleştirme sisteminin bu kontenjanları doldurmayı hedeflediği söylenebilir.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45720" indent="0">
              <a:buNone/>
            </a:pPr>
            <a:endParaRPr lang="tr-TR" dirty="0"/>
          </a:p>
        </p:txBody>
      </p:sp>
    </p:spTree>
    <p:extLst>
      <p:ext uri="{BB962C8B-B14F-4D97-AF65-F5344CB8AC3E}">
        <p14:creationId xmlns:p14="http://schemas.microsoft.com/office/powerpoint/2010/main" val="3156389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90285" y="474846"/>
            <a:ext cx="9781674" cy="458804"/>
          </a:xfrm>
        </p:spPr>
        <p:txBody>
          <a:bodyPr>
            <a:noAutofit/>
          </a:bodyPr>
          <a:lstStyle/>
          <a:p>
            <a:pPr algn="ctr"/>
            <a:r>
              <a:rPr lang="tr-TR" sz="3600" b="1" dirty="0" smtClean="0"/>
              <a:t>İllere Göre Çember Sisteminin Durumu</a:t>
            </a:r>
            <a:endParaRPr lang="tr-TR" sz="3600" b="1" dirty="0"/>
          </a:p>
        </p:txBody>
      </p:sp>
      <p:graphicFrame>
        <p:nvGraphicFramePr>
          <p:cNvPr id="8" name="İçerik Yer Tutucusu 7"/>
          <p:cNvGraphicFramePr>
            <a:graphicFrameLocks noGrp="1"/>
          </p:cNvGraphicFramePr>
          <p:nvPr>
            <p:ph sz="half" idx="2"/>
            <p:extLst>
              <p:ext uri="{D42A27DB-BD31-4B8C-83A1-F6EECF244321}">
                <p14:modId xmlns:p14="http://schemas.microsoft.com/office/powerpoint/2010/main" val="4216166342"/>
              </p:ext>
            </p:extLst>
          </p:nvPr>
        </p:nvGraphicFramePr>
        <p:xfrm>
          <a:off x="4514245" y="1135780"/>
          <a:ext cx="7295953" cy="2801656"/>
        </p:xfrm>
        <a:graphic>
          <a:graphicData uri="http://schemas.openxmlformats.org/drawingml/2006/table">
            <a:tbl>
              <a:tblPr/>
              <a:tblGrid>
                <a:gridCol w="844286"/>
                <a:gridCol w="1045909"/>
                <a:gridCol w="1049058"/>
                <a:gridCol w="1020704"/>
                <a:gridCol w="1197124"/>
                <a:gridCol w="1197124"/>
                <a:gridCol w="941748"/>
              </a:tblGrid>
              <a:tr h="374043">
                <a:tc>
                  <a:txBody>
                    <a:bodyPr/>
                    <a:lstStyle/>
                    <a:p>
                      <a:pPr algn="l" fontAlgn="ctr"/>
                      <a:r>
                        <a:rPr lang="tr-TR" sz="1400" b="1" i="0" u="none" strike="noStrike" dirty="0">
                          <a:solidFill>
                            <a:srgbClr val="000000"/>
                          </a:solidFill>
                          <a:effectLst/>
                          <a:latin typeface="Calibri" panose="020F0502020204030204" pitchFamily="34" charset="0"/>
                        </a:rPr>
                        <a:t>BATMAN</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fontAlgn="ctr"/>
                      <a:r>
                        <a:rPr lang="tr-TR" sz="1400" b="0" i="0" u="none" strike="noStrike" dirty="0">
                          <a:solidFill>
                            <a:srgbClr val="000000"/>
                          </a:solidFill>
                          <a:effectLst/>
                          <a:latin typeface="Calibri" panose="020F0502020204030204" pitchFamily="34" charset="0"/>
                        </a:rPr>
                        <a:t>ÖĞRENCİ SAYISI</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tr-TR" sz="1400" b="0" i="0" u="none" strike="noStrike">
                          <a:solidFill>
                            <a:srgbClr val="000000"/>
                          </a:solidFill>
                          <a:effectLst/>
                          <a:latin typeface="Calibri" panose="020F0502020204030204" pitchFamily="34" charset="0"/>
                        </a:rPr>
                        <a:t>DERSLİK SAYISI</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tr-TR" sz="1400" b="0" i="0" u="none" strike="noStrike" dirty="0">
                          <a:solidFill>
                            <a:srgbClr val="000000"/>
                          </a:solidFill>
                          <a:effectLst/>
                          <a:latin typeface="Calibri" panose="020F0502020204030204" pitchFamily="34" charset="0"/>
                        </a:rPr>
                        <a:t>ÖĞRETMEN SAYISI</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tr-TR" sz="1400" b="0" i="0" u="none" strike="noStrike">
                          <a:solidFill>
                            <a:srgbClr val="000000"/>
                          </a:solidFill>
                          <a:effectLst/>
                          <a:latin typeface="Calibri" panose="020F0502020204030204" pitchFamily="34" charset="0"/>
                        </a:rPr>
                        <a:t>OKUL BAŞINA ÖĞRENCİ</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tr-TR" sz="1400" b="0" i="0" u="none" strike="noStrike">
                          <a:solidFill>
                            <a:srgbClr val="000000"/>
                          </a:solidFill>
                          <a:effectLst/>
                          <a:latin typeface="Calibri" panose="020F0502020204030204" pitchFamily="34" charset="0"/>
                        </a:rPr>
                        <a:t>DERSLİK BAŞINA ÖĞRENCİ</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tr-TR" sz="1400" b="0" i="0" u="none" strike="noStrike" dirty="0">
                          <a:solidFill>
                            <a:srgbClr val="000000"/>
                          </a:solidFill>
                          <a:effectLst/>
                          <a:latin typeface="Calibri" panose="020F0502020204030204" pitchFamily="34" charset="0"/>
                        </a:rPr>
                        <a:t>ÖĞRETMEN </a:t>
                      </a:r>
                      <a:r>
                        <a:rPr lang="tr-TR" sz="1400" b="0" i="0" u="none" strike="noStrike" dirty="0" smtClean="0">
                          <a:solidFill>
                            <a:srgbClr val="000000"/>
                          </a:solidFill>
                          <a:effectLst/>
                          <a:latin typeface="Calibri" panose="020F0502020204030204" pitchFamily="34" charset="0"/>
                        </a:rPr>
                        <a:t>BAŞINA ÖĞR.</a:t>
                      </a:r>
                      <a:endParaRPr lang="tr-TR" sz="1400" b="0" i="0" u="none" strike="noStrike" dirty="0">
                        <a:solidFill>
                          <a:srgbClr val="000000"/>
                        </a:solidFill>
                        <a:effectLst/>
                        <a:latin typeface="Calibri" panose="020F0502020204030204" pitchFamily="34" charset="0"/>
                      </a:endParaRP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632">
                <a:tc>
                  <a:txBody>
                    <a:bodyPr/>
                    <a:lstStyle/>
                    <a:p>
                      <a:pPr algn="l" fontAlgn="ctr"/>
                      <a:r>
                        <a:rPr lang="tr-TR" sz="1400" b="1" i="0" u="none" strike="noStrike" dirty="0">
                          <a:solidFill>
                            <a:srgbClr val="000000"/>
                          </a:solidFill>
                          <a:effectLst/>
                          <a:latin typeface="Calibri" panose="020F0502020204030204" pitchFamily="34" charset="0"/>
                        </a:rPr>
                        <a:t>/MERKEZ</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408646">
                <a:tc>
                  <a:txBody>
                    <a:bodyPr/>
                    <a:lstStyle/>
                    <a:p>
                      <a:pPr algn="l" fontAlgn="ctr"/>
                      <a:r>
                        <a:rPr lang="tr-TR" sz="1400" b="0" i="0" u="none" strike="noStrike">
                          <a:solidFill>
                            <a:srgbClr val="000000"/>
                          </a:solidFill>
                          <a:effectLst/>
                          <a:latin typeface="Calibri" panose="020F0502020204030204" pitchFamily="34" charset="0"/>
                        </a:rPr>
                        <a:t>ANADOLU LİSESİ</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14998</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450</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450</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833</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33</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17(16.7)</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043">
                <a:tc rowSpan="2">
                  <a:txBody>
                    <a:bodyPr/>
                    <a:lstStyle/>
                    <a:p>
                      <a:pPr algn="l" fontAlgn="ctr"/>
                      <a:r>
                        <a:rPr lang="tr-TR" sz="1400" b="0" i="0" u="none" strike="noStrike">
                          <a:solidFill>
                            <a:srgbClr val="000000"/>
                          </a:solidFill>
                          <a:effectLst/>
                          <a:latin typeface="Calibri" panose="020F0502020204030204" pitchFamily="34" charset="0"/>
                        </a:rPr>
                        <a:t>MESLEKİ VE TEKNİK ANADOLU LİSESİ</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 </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1400" b="1" i="0" u="none" strike="noStrike">
                          <a:solidFill>
                            <a:srgbClr val="000000"/>
                          </a:solidFill>
                          <a:effectLst/>
                          <a:latin typeface="Calibri" panose="020F0502020204030204" pitchFamily="34" charset="0"/>
                        </a:rPr>
                        <a:t> </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1400" b="1" i="0" u="none" strike="noStrike">
                          <a:solidFill>
                            <a:srgbClr val="000000"/>
                          </a:solidFill>
                          <a:effectLst/>
                          <a:latin typeface="Calibri" panose="020F0502020204030204" pitchFamily="34" charset="0"/>
                        </a:rPr>
                        <a:t> </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1400" b="1" i="0" u="none" strike="noStrike" dirty="0">
                          <a:solidFill>
                            <a:srgbClr val="000000"/>
                          </a:solidFill>
                          <a:effectLst/>
                          <a:latin typeface="Calibri" panose="020F0502020204030204" pitchFamily="34" charset="0"/>
                        </a:rPr>
                        <a:t> </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1400" b="1" i="0" u="none" strike="noStrike">
                          <a:solidFill>
                            <a:srgbClr val="000000"/>
                          </a:solidFill>
                          <a:effectLst/>
                          <a:latin typeface="Calibri" panose="020F0502020204030204" pitchFamily="34" charset="0"/>
                        </a:rPr>
                        <a:t> </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1400" b="1" i="0" u="none" strike="noStrike">
                          <a:solidFill>
                            <a:srgbClr val="000000"/>
                          </a:solidFill>
                          <a:effectLst/>
                          <a:latin typeface="Calibri" panose="020F0502020204030204" pitchFamily="34" charset="0"/>
                        </a:rPr>
                        <a:t> </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36660">
                <a:tc vMerge="1">
                  <a:txBody>
                    <a:bodyPr/>
                    <a:lstStyle/>
                    <a:p>
                      <a:endParaRPr lang="tr-TR"/>
                    </a:p>
                  </a:txBody>
                  <a:tcPr/>
                </a:tc>
                <a:tc>
                  <a:txBody>
                    <a:bodyPr/>
                    <a:lstStyle/>
                    <a:p>
                      <a:pPr algn="ctr" fontAlgn="ctr"/>
                      <a:r>
                        <a:rPr lang="tr-TR" sz="1400" b="1" i="0" u="none" strike="noStrike">
                          <a:solidFill>
                            <a:srgbClr val="000000"/>
                          </a:solidFill>
                          <a:effectLst/>
                          <a:latin typeface="Calibri" panose="020F0502020204030204" pitchFamily="34" charset="0"/>
                        </a:rPr>
                        <a:t>8247</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215</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523</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916</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38(38.3)</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16 (15.7)</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74043">
                <a:tc rowSpan="2">
                  <a:txBody>
                    <a:bodyPr/>
                    <a:lstStyle/>
                    <a:p>
                      <a:pPr algn="l" fontAlgn="ctr"/>
                      <a:r>
                        <a:rPr lang="tr-TR" sz="1400" b="0" i="0" u="none" strike="noStrike">
                          <a:solidFill>
                            <a:srgbClr val="000000"/>
                          </a:solidFill>
                          <a:effectLst/>
                          <a:latin typeface="Calibri" panose="020F0502020204030204" pitchFamily="34" charset="0"/>
                        </a:rPr>
                        <a:t>ANADOLU İMAM HATİP LİSESİ</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 </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1400" b="1" i="0" u="none" strike="noStrike">
                          <a:solidFill>
                            <a:srgbClr val="000000"/>
                          </a:solidFill>
                          <a:effectLst/>
                          <a:latin typeface="Calibri" panose="020F0502020204030204" pitchFamily="34" charset="0"/>
                        </a:rPr>
                        <a:t> </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1400" b="1" i="0" u="none" strike="noStrike">
                          <a:solidFill>
                            <a:srgbClr val="000000"/>
                          </a:solidFill>
                          <a:effectLst/>
                          <a:latin typeface="Calibri" panose="020F0502020204030204" pitchFamily="34" charset="0"/>
                        </a:rPr>
                        <a:t> </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1400" b="1" i="0" u="none" strike="noStrike">
                          <a:solidFill>
                            <a:srgbClr val="000000"/>
                          </a:solidFill>
                          <a:effectLst/>
                          <a:latin typeface="Calibri" panose="020F0502020204030204" pitchFamily="34" charset="0"/>
                        </a:rPr>
                        <a:t> </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1400" b="1" i="0" u="none" strike="noStrike" dirty="0">
                          <a:solidFill>
                            <a:srgbClr val="000000"/>
                          </a:solidFill>
                          <a:effectLst/>
                          <a:latin typeface="Calibri" panose="020F0502020204030204" pitchFamily="34" charset="0"/>
                        </a:rPr>
                        <a:t> </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1400" b="1" i="0" u="none" strike="noStrike">
                          <a:solidFill>
                            <a:srgbClr val="000000"/>
                          </a:solidFill>
                          <a:effectLst/>
                          <a:latin typeface="Calibri" panose="020F0502020204030204" pitchFamily="34" charset="0"/>
                        </a:rPr>
                        <a:t> </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36660">
                <a:tc vMerge="1">
                  <a:txBody>
                    <a:bodyPr/>
                    <a:lstStyle/>
                    <a:p>
                      <a:endParaRPr lang="tr-TR"/>
                    </a:p>
                  </a:txBody>
                  <a:tcPr/>
                </a:tc>
                <a:tc>
                  <a:txBody>
                    <a:bodyPr/>
                    <a:lstStyle/>
                    <a:p>
                      <a:pPr algn="ctr" fontAlgn="ctr"/>
                      <a:r>
                        <a:rPr lang="tr-TR" sz="1400" b="1" i="0" u="none" strike="noStrike">
                          <a:solidFill>
                            <a:srgbClr val="000000"/>
                          </a:solidFill>
                          <a:effectLst/>
                          <a:latin typeface="Calibri" panose="020F0502020204030204" pitchFamily="34" charset="0"/>
                        </a:rPr>
                        <a:t>3716</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155</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230</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619</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24 (23.9)</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16</a:t>
                      </a:r>
                    </a:p>
                  </a:txBody>
                  <a:tcPr marL="6994" marR="6994" marT="6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9" name="İçerik Yer Tutucusu 3"/>
          <p:cNvSpPr>
            <a:spLocks noGrp="1"/>
          </p:cNvSpPr>
          <p:nvPr>
            <p:ph sz="half" idx="2"/>
          </p:nvPr>
        </p:nvSpPr>
        <p:spPr>
          <a:xfrm>
            <a:off x="221382" y="4010526"/>
            <a:ext cx="11588816" cy="2621280"/>
          </a:xfrm>
        </p:spPr>
        <p:txBody>
          <a:bodyPr>
            <a:noAutofit/>
          </a:bodyPr>
          <a:lstStyle/>
          <a:p>
            <a:pPr marL="45720" indent="0" algn="just">
              <a:buNone/>
            </a:pPr>
            <a:r>
              <a:rPr lang="tr-TR" sz="1700" dirty="0" smtClean="0">
                <a:latin typeface="Arial" panose="020B0604020202020204" pitchFamily="34" charset="0"/>
                <a:cs typeface="Arial" panose="020B0604020202020204" pitchFamily="34" charset="0"/>
              </a:rPr>
              <a:t>Batman </a:t>
            </a:r>
            <a:r>
              <a:rPr lang="tr-TR" sz="1700" dirty="0">
                <a:latin typeface="Arial" panose="020B0604020202020204" pitchFamily="34" charset="0"/>
                <a:cs typeface="Arial" panose="020B0604020202020204" pitchFamily="34" charset="0"/>
              </a:rPr>
              <a:t>il merkezinin sayısal verilerinde dikkat çeken akademik eğitim alan öğrencilerin sayısal olarak </a:t>
            </a:r>
            <a:r>
              <a:rPr lang="tr-TR" sz="1700" dirty="0" smtClean="0">
                <a:latin typeface="Arial" panose="020B0604020202020204" pitchFamily="34" charset="0"/>
                <a:cs typeface="Arial" panose="020B0604020202020204" pitchFamily="34" charset="0"/>
              </a:rPr>
              <a:t>fazlalığıdır. </a:t>
            </a:r>
          </a:p>
          <a:p>
            <a:pPr marL="45720" indent="0" algn="just">
              <a:buNone/>
            </a:pPr>
            <a:r>
              <a:rPr lang="tr-TR" sz="1700" dirty="0" smtClean="0">
                <a:latin typeface="Arial" panose="020B0604020202020204" pitchFamily="34" charset="0"/>
                <a:cs typeface="Arial" panose="020B0604020202020204" pitchFamily="34" charset="0"/>
              </a:rPr>
              <a:t>Batman </a:t>
            </a:r>
            <a:r>
              <a:rPr lang="tr-TR" sz="1700" dirty="0">
                <a:latin typeface="Arial" panose="020B0604020202020204" pitchFamily="34" charset="0"/>
                <a:cs typeface="Arial" panose="020B0604020202020204" pitchFamily="34" charset="0"/>
              </a:rPr>
              <a:t>merkezde ayrıca bir Fen Lisesi, bir </a:t>
            </a:r>
            <a:r>
              <a:rPr lang="tr-TR" sz="1700" dirty="0" smtClean="0">
                <a:latin typeface="Arial" panose="020B0604020202020204" pitchFamily="34" charset="0"/>
                <a:cs typeface="Arial" panose="020B0604020202020204" pitchFamily="34" charset="0"/>
              </a:rPr>
              <a:t>Sosyal </a:t>
            </a:r>
            <a:r>
              <a:rPr lang="tr-TR" sz="1700" dirty="0">
                <a:latin typeface="Arial" panose="020B0604020202020204" pitchFamily="34" charset="0"/>
                <a:cs typeface="Arial" panose="020B0604020202020204" pitchFamily="34" charset="0"/>
              </a:rPr>
              <a:t>Bilimler </a:t>
            </a:r>
            <a:r>
              <a:rPr lang="tr-TR" sz="1700" dirty="0" smtClean="0">
                <a:latin typeface="Arial" panose="020B0604020202020204" pitchFamily="34" charset="0"/>
                <a:cs typeface="Arial" panose="020B0604020202020204" pitchFamily="34" charset="0"/>
              </a:rPr>
              <a:t>Lisesi, bir </a:t>
            </a:r>
            <a:r>
              <a:rPr lang="tr-TR" sz="1700" dirty="0">
                <a:latin typeface="Arial" panose="020B0604020202020204" pitchFamily="34" charset="0"/>
                <a:cs typeface="Arial" panose="020B0604020202020204" pitchFamily="34" charset="0"/>
              </a:rPr>
              <a:t>Güzel Sanatlar Lisesi ve bir de </a:t>
            </a:r>
            <a:r>
              <a:rPr lang="tr-TR" sz="1700" dirty="0" smtClean="0">
                <a:latin typeface="Arial" panose="020B0604020202020204" pitchFamily="34" charset="0"/>
                <a:cs typeface="Arial" panose="020B0604020202020204" pitchFamily="34" charset="0"/>
              </a:rPr>
              <a:t>Spor </a:t>
            </a:r>
            <a:r>
              <a:rPr lang="tr-TR" sz="1700" dirty="0">
                <a:latin typeface="Arial" panose="020B0604020202020204" pitchFamily="34" charset="0"/>
                <a:cs typeface="Arial" panose="020B0604020202020204" pitchFamily="34" charset="0"/>
              </a:rPr>
              <a:t>L</a:t>
            </a:r>
            <a:r>
              <a:rPr lang="tr-TR" sz="1700" dirty="0" smtClean="0">
                <a:latin typeface="Arial" panose="020B0604020202020204" pitchFamily="34" charset="0"/>
                <a:cs typeface="Arial" panose="020B0604020202020204" pitchFamily="34" charset="0"/>
              </a:rPr>
              <a:t>isesi </a:t>
            </a:r>
            <a:r>
              <a:rPr lang="tr-TR" sz="1700" dirty="0">
                <a:latin typeface="Arial" panose="020B0604020202020204" pitchFamily="34" charset="0"/>
                <a:cs typeface="Arial" panose="020B0604020202020204" pitchFamily="34" charset="0"/>
              </a:rPr>
              <a:t>bulunmaktadır. </a:t>
            </a:r>
            <a:endParaRPr lang="tr-TR" sz="1700" dirty="0" smtClean="0">
              <a:latin typeface="Arial" panose="020B0604020202020204" pitchFamily="34" charset="0"/>
              <a:cs typeface="Arial" panose="020B0604020202020204" pitchFamily="34" charset="0"/>
            </a:endParaRPr>
          </a:p>
          <a:p>
            <a:pPr marL="45720" indent="0" algn="just">
              <a:buNone/>
            </a:pPr>
            <a:r>
              <a:rPr lang="tr-TR" sz="1700" dirty="0" smtClean="0">
                <a:latin typeface="Arial" panose="020B0604020202020204" pitchFamily="34" charset="0"/>
                <a:cs typeface="Arial" panose="020B0604020202020204" pitchFamily="34" charset="0"/>
              </a:rPr>
              <a:t>Okulların </a:t>
            </a:r>
            <a:r>
              <a:rPr lang="tr-TR" sz="1700" dirty="0">
                <a:latin typeface="Arial" panose="020B0604020202020204" pitchFamily="34" charset="0"/>
                <a:cs typeface="Arial" panose="020B0604020202020204" pitchFamily="34" charset="0"/>
              </a:rPr>
              <a:t>sayıları dikkate alındığında Batman il merkezinde de çember sisteminin uygulanma olasılığı görünmemektedir. </a:t>
            </a:r>
            <a:endParaRPr lang="tr-TR" sz="1700" dirty="0" smtClean="0">
              <a:latin typeface="Arial" panose="020B0604020202020204" pitchFamily="34" charset="0"/>
              <a:cs typeface="Arial" panose="020B0604020202020204" pitchFamily="34" charset="0"/>
            </a:endParaRPr>
          </a:p>
          <a:p>
            <a:pPr marL="45720" indent="0" algn="just">
              <a:buNone/>
            </a:pPr>
            <a:r>
              <a:rPr lang="tr-TR" sz="1700" dirty="0" smtClean="0">
                <a:latin typeface="Arial" panose="020B0604020202020204" pitchFamily="34" charset="0"/>
                <a:cs typeface="Arial" panose="020B0604020202020204" pitchFamily="34" charset="0"/>
              </a:rPr>
              <a:t>Batman </a:t>
            </a:r>
            <a:r>
              <a:rPr lang="tr-TR" sz="1700" dirty="0">
                <a:latin typeface="Arial" panose="020B0604020202020204" pitchFamily="34" charset="0"/>
                <a:cs typeface="Arial" panose="020B0604020202020204" pitchFamily="34" charset="0"/>
              </a:rPr>
              <a:t>ili için dikkat çekici bir diğer </a:t>
            </a:r>
            <a:r>
              <a:rPr lang="tr-TR" sz="1700" dirty="0" smtClean="0">
                <a:latin typeface="Arial" panose="020B0604020202020204" pitchFamily="34" charset="0"/>
                <a:cs typeface="Arial" panose="020B0604020202020204" pitchFamily="34" charset="0"/>
              </a:rPr>
              <a:t>sonuç da </a:t>
            </a:r>
            <a:r>
              <a:rPr lang="tr-TR" sz="1700" dirty="0">
                <a:latin typeface="Arial" panose="020B0604020202020204" pitchFamily="34" charset="0"/>
                <a:cs typeface="Arial" panose="020B0604020202020204" pitchFamily="34" charset="0"/>
              </a:rPr>
              <a:t>ortalamaların her kategoride genel ortalamadan yüksek </a:t>
            </a:r>
            <a:r>
              <a:rPr lang="tr-TR" sz="1700" dirty="0" smtClean="0">
                <a:latin typeface="Arial" panose="020B0604020202020204" pitchFamily="34" charset="0"/>
                <a:cs typeface="Arial" panose="020B0604020202020204" pitchFamily="34" charset="0"/>
              </a:rPr>
              <a:t>olmasıdır. Bu </a:t>
            </a:r>
            <a:r>
              <a:rPr lang="tr-TR" sz="1700" dirty="0">
                <a:latin typeface="Arial" panose="020B0604020202020204" pitchFamily="34" charset="0"/>
                <a:cs typeface="Arial" panose="020B0604020202020204" pitchFamily="34" charset="0"/>
              </a:rPr>
              <a:t>durum yeni okul ihtiyacının bu il için bulunması olarak yorumlanabilir. </a:t>
            </a:r>
            <a:endParaRPr lang="tr-TR" sz="1700" dirty="0" smtClean="0">
              <a:latin typeface="Arial" panose="020B0604020202020204" pitchFamily="34" charset="0"/>
              <a:cs typeface="Arial" panose="020B0604020202020204" pitchFamily="34" charset="0"/>
            </a:endParaRPr>
          </a:p>
          <a:p>
            <a:pPr marL="45720" indent="0" algn="just">
              <a:buNone/>
            </a:pPr>
            <a:r>
              <a:rPr lang="tr-TR" sz="1700" dirty="0" smtClean="0">
                <a:latin typeface="Arial" panose="020B0604020202020204" pitchFamily="34" charset="0"/>
                <a:cs typeface="Arial" panose="020B0604020202020204" pitchFamily="34" charset="0"/>
              </a:rPr>
              <a:t>Batman </a:t>
            </a:r>
            <a:r>
              <a:rPr lang="tr-TR" sz="1700" dirty="0">
                <a:latin typeface="Arial" panose="020B0604020202020204" pitchFamily="34" charset="0"/>
                <a:cs typeface="Arial" panose="020B0604020202020204" pitchFamily="34" charset="0"/>
              </a:rPr>
              <a:t>ili için okul başına düşen öğrenci sayısı 817’dir</a:t>
            </a:r>
            <a:r>
              <a:rPr lang="tr-TR" sz="1700" dirty="0" smtClean="0">
                <a:latin typeface="Arial" panose="020B0604020202020204" pitchFamily="34" charset="0"/>
                <a:cs typeface="Arial" panose="020B0604020202020204" pitchFamily="34" charset="0"/>
              </a:rPr>
              <a:t>. İHL </a:t>
            </a:r>
            <a:r>
              <a:rPr lang="tr-TR" sz="1700" dirty="0">
                <a:latin typeface="Arial" panose="020B0604020202020204" pitchFamily="34" charset="0"/>
                <a:cs typeface="Arial" panose="020B0604020202020204" pitchFamily="34" charset="0"/>
              </a:rPr>
              <a:t>bu durumda ortalamanın altında bulunmaktadır.</a:t>
            </a:r>
          </a:p>
          <a:p>
            <a:pPr marL="45720" indent="0">
              <a:buNone/>
            </a:pPr>
            <a:r>
              <a:rPr lang="tr-TR" sz="1800" b="1" dirty="0">
                <a:latin typeface="Arial" panose="020B0604020202020204" pitchFamily="34" charset="0"/>
                <a:cs typeface="Arial" panose="020B0604020202020204" pitchFamily="34" charset="0"/>
              </a:rPr>
              <a:t> </a:t>
            </a:r>
            <a:endParaRPr lang="tr-TR" sz="1800" dirty="0">
              <a:latin typeface="Arial" panose="020B0604020202020204" pitchFamily="34" charset="0"/>
              <a:cs typeface="Arial" panose="020B0604020202020204" pitchFamily="34" charset="0"/>
            </a:endParaRPr>
          </a:p>
          <a:p>
            <a:pPr marL="45720" indent="0">
              <a:buNone/>
            </a:pPr>
            <a:endParaRPr lang="tr-TR" sz="1800" dirty="0"/>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81" y="1006740"/>
            <a:ext cx="4292863" cy="2743438"/>
          </a:xfrm>
          <a:prstGeom prst="rect">
            <a:avLst/>
          </a:prstGeom>
        </p:spPr>
      </p:pic>
    </p:spTree>
    <p:extLst>
      <p:ext uri="{BB962C8B-B14F-4D97-AF65-F5344CB8AC3E}">
        <p14:creationId xmlns:p14="http://schemas.microsoft.com/office/powerpoint/2010/main" val="799299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el">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otalTime>693</TotalTime>
  <Words>1825</Words>
  <Application>Microsoft Office PowerPoint</Application>
  <PresentationFormat>Geniş ekran</PresentationFormat>
  <Paragraphs>453</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Corbel</vt:lpstr>
      <vt:lpstr>Times New Roman</vt:lpstr>
      <vt:lpstr>Temel</vt:lpstr>
      <vt:lpstr>PowerPoint Sunusu</vt:lpstr>
      <vt:lpstr>«TEOG’un Kaldırılması Lazım»</vt:lpstr>
      <vt:lpstr>TEOG’un Kaldırılmasının «Resmi» Gerekçeleri</vt:lpstr>
      <vt:lpstr>Yeni Ortaöğretime Geçiş Sistemi Nasıl Olacak?</vt:lpstr>
      <vt:lpstr>Bu Sistem Uygulanamaz!  Uygulanmamalıdır!</vt:lpstr>
      <vt:lpstr>HER ÇEMBERDE ÜÇ OKUL OLMASI İÇİN OKUL SAYILARININ EŞİT OLMASI GEREKİYOR</vt:lpstr>
      <vt:lpstr>Öğrenciler ve Veliler Akademik Liseleri Tercih Ediyor</vt:lpstr>
      <vt:lpstr>Pansiyonlu Okullarda Dahi Akademik Liseler Tercih Ediliyor</vt:lpstr>
      <vt:lpstr>İllere Göre Çember Sisteminin Durumu</vt:lpstr>
      <vt:lpstr>PowerPoint Sunusu</vt:lpstr>
      <vt:lpstr>PowerPoint Sunusu</vt:lpstr>
      <vt:lpstr>PowerPoint Sunusu</vt:lpstr>
      <vt:lpstr>PowerPoint Sunusu</vt:lpstr>
      <vt:lpstr>PowerPoint Sunusu</vt:lpstr>
      <vt:lpstr>PowerPoint Sunusu</vt:lpstr>
      <vt:lpstr>MEB’in «resmi» gerekçeleri gerçeği ifade etmiyor!  Öğrenciler İstemedikleri Okullara Komisyonlar Tarafından Gönderilecek!</vt:lpstr>
      <vt:lpstr>SORUYORUZ!</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Mesele TEOG DeğiL Çocuklarımız!</dc:title>
  <dc:creator>User</dc:creator>
  <cp:lastModifiedBy>User</cp:lastModifiedBy>
  <cp:revision>46</cp:revision>
  <dcterms:created xsi:type="dcterms:W3CDTF">2018-03-14T12:57:42Z</dcterms:created>
  <dcterms:modified xsi:type="dcterms:W3CDTF">2018-03-16T07:32:49Z</dcterms:modified>
</cp:coreProperties>
</file>